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2"/>
  </p:notesMasterIdLst>
  <p:sldIdLst>
    <p:sldId id="256" r:id="rId4"/>
    <p:sldId id="257" r:id="rId5"/>
    <p:sldId id="262" r:id="rId6"/>
    <p:sldId id="260" r:id="rId7"/>
    <p:sldId id="267" r:id="rId8"/>
    <p:sldId id="266" r:id="rId9"/>
    <p:sldId id="263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58" r:id="rId21"/>
  </p:sldIdLst>
  <p:sldSz cx="12192000" cy="6858000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949" autoAdjust="0"/>
  </p:normalViewPr>
  <p:slideViewPr>
    <p:cSldViewPr snapToGrid="0">
      <p:cViewPr>
        <p:scale>
          <a:sx n="100" d="100"/>
          <a:sy n="100" d="100"/>
        </p:scale>
        <p:origin x="36" y="-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0659B-195D-4C81-97F7-F63D478C803A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263DD-BF93-49FC-8FE8-8ED890C5A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9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Hello, everyone, my name is Wang Bowen and I’m </a:t>
            </a:r>
            <a:r>
              <a:rPr lang="en-US" altLang="zh-CN" dirty="0" smtClean="0">
                <a:effectLst/>
              </a:rPr>
              <a:t>a</a:t>
            </a:r>
            <a:r>
              <a:rPr lang="en-US" altLang="zh-CN" baseline="0" dirty="0" smtClean="0">
                <a:effectLst/>
              </a:rPr>
              <a:t> member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of the Vela</a:t>
            </a:r>
            <a:r>
              <a:rPr lang="en-US" altLang="zh-CN" baseline="0" dirty="0" smtClean="0">
                <a:effectLst/>
              </a:rPr>
              <a:t> OS team at Xiaomi</a:t>
            </a:r>
            <a:r>
              <a:rPr lang="en-US" altLang="zh-CN" dirty="0" smtClean="0">
                <a:effectLst/>
              </a:rPr>
              <a:t>. </a:t>
            </a:r>
          </a:p>
          <a:p>
            <a:r>
              <a:rPr lang="en-US" altLang="zh-CN" dirty="0" smtClean="0">
                <a:effectLst/>
              </a:rPr>
              <a:t>I’m going </a:t>
            </a:r>
            <a:r>
              <a:rPr lang="en-US" altLang="zh-CN" dirty="0" smtClean="0">
                <a:effectLst/>
              </a:rPr>
              <a:t>to</a:t>
            </a:r>
            <a:r>
              <a:rPr lang="en-US" altLang="zh-CN" baseline="0" dirty="0" smtClean="0">
                <a:effectLst/>
              </a:rPr>
              <a:t> talk about the NuttX </a:t>
            </a:r>
            <a:r>
              <a:rPr lang="en-US" altLang="zh-CN" baseline="0" dirty="0" err="1" smtClean="0">
                <a:effectLst/>
              </a:rPr>
              <a:t>Virtio</a:t>
            </a:r>
            <a:r>
              <a:rPr lang="en-US" altLang="zh-CN" baseline="0" dirty="0" smtClean="0">
                <a:effectLst/>
              </a:rPr>
              <a:t> Framework and its future work.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43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Framwork</a:t>
            </a:r>
            <a:r>
              <a:rPr lang="en-US" altLang="zh-CN" baseline="0" dirty="0" smtClean="0"/>
              <a:t> part has finished, let’s moving on to the next section, talk about the future 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473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first future work is to support the PCI</a:t>
            </a:r>
            <a:r>
              <a:rPr lang="en-US" altLang="zh-CN" baseline="0" dirty="0" smtClean="0"/>
              <a:t> transport layer.</a:t>
            </a:r>
          </a:p>
          <a:p>
            <a:r>
              <a:rPr lang="en-US" altLang="zh-CN" baseline="0" dirty="0" smtClean="0"/>
              <a:t>NuttX has supported the MMIO transport and can use the </a:t>
            </a:r>
            <a:r>
              <a:rPr lang="en-US" altLang="zh-CN" baseline="0" dirty="0" err="1" smtClean="0"/>
              <a:t>mmio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deivces</a:t>
            </a:r>
            <a:r>
              <a:rPr lang="en-US" altLang="zh-CN" baseline="0" dirty="0" smtClean="0"/>
              <a:t> in </a:t>
            </a:r>
            <a:r>
              <a:rPr lang="en-US" altLang="zh-CN" baseline="0" dirty="0" err="1" smtClean="0"/>
              <a:t>qemu</a:t>
            </a:r>
            <a:r>
              <a:rPr lang="en-US" altLang="zh-CN" baseline="0" dirty="0" smtClean="0"/>
              <a:t>, but if you want to emulate a complex applications,</a:t>
            </a:r>
          </a:p>
          <a:p>
            <a:r>
              <a:rPr lang="en-US" altLang="zh-CN" baseline="0" dirty="0" smtClean="0"/>
              <a:t>Only support </a:t>
            </a:r>
            <a:r>
              <a:rPr lang="en-US" altLang="zh-CN" baseline="0" dirty="0" err="1" smtClean="0"/>
              <a:t>mmio</a:t>
            </a:r>
            <a:r>
              <a:rPr lang="en-US" altLang="zh-CN" baseline="0" dirty="0" smtClean="0"/>
              <a:t> devices is not enough. </a:t>
            </a:r>
          </a:p>
          <a:p>
            <a:r>
              <a:rPr lang="en-US" altLang="zh-CN" baseline="0" dirty="0" smtClean="0"/>
              <a:t>For example, if we want two NuttX running in the </a:t>
            </a:r>
            <a:r>
              <a:rPr lang="en-US" altLang="zh-CN" baseline="0" dirty="0" err="1" smtClean="0"/>
              <a:t>qemu</a:t>
            </a:r>
            <a:r>
              <a:rPr lang="en-US" altLang="zh-CN" baseline="0" dirty="0" smtClean="0"/>
              <a:t> to use the </a:t>
            </a:r>
            <a:r>
              <a:rPr lang="en-US" altLang="zh-CN" baseline="0" dirty="0" err="1" smtClean="0"/>
              <a:t>rptun</a:t>
            </a:r>
            <a:r>
              <a:rPr lang="en-US" altLang="zh-CN" baseline="0" dirty="0" smtClean="0"/>
              <a:t> framework to achieve the cross core communication, we must use the Inter-VM share memory device, but this device only support the PCI transport.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95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The second </a:t>
            </a:r>
            <a:r>
              <a:rPr lang="en-US" altLang="zh-CN" dirty="0" smtClean="0">
                <a:effectLst/>
              </a:rPr>
              <a:t>future work is </a:t>
            </a:r>
            <a:r>
              <a:rPr lang="en-US" altLang="zh-CN" dirty="0" smtClean="0">
                <a:effectLst/>
              </a:rPr>
              <a:t>the </a:t>
            </a:r>
            <a:r>
              <a:rPr lang="en-US" altLang="zh-CN" dirty="0" err="1" smtClean="0">
                <a:effectLst/>
              </a:rPr>
              <a:t>vhost</a:t>
            </a:r>
            <a:r>
              <a:rPr lang="en-US" altLang="zh-CN" dirty="0" smtClean="0">
                <a:effectLst/>
              </a:rPr>
              <a:t> (Virtual Host) framework. </a:t>
            </a:r>
            <a:endParaRPr lang="en-US" altLang="zh-CN" dirty="0" smtClean="0">
              <a:effectLst/>
            </a:endParaRPr>
          </a:p>
          <a:p>
            <a:r>
              <a:rPr lang="en-US" altLang="zh-CN" dirty="0" err="1" smtClean="0">
                <a:effectLst/>
              </a:rPr>
              <a:t>Virtio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Framework provide the ability to write </a:t>
            </a:r>
            <a:r>
              <a:rPr lang="en-US" altLang="zh-CN" dirty="0" err="1" smtClean="0">
                <a:effectLst/>
              </a:rPr>
              <a:t>virtio</a:t>
            </a:r>
            <a:r>
              <a:rPr lang="en-US" altLang="zh-CN" dirty="0" smtClean="0">
                <a:effectLst/>
              </a:rPr>
              <a:t> front-end drivers, while the corresponding </a:t>
            </a:r>
            <a:r>
              <a:rPr lang="en-US" altLang="zh-CN" dirty="0" err="1" smtClean="0">
                <a:effectLst/>
              </a:rPr>
              <a:t>Vhost</a:t>
            </a:r>
            <a:r>
              <a:rPr lang="en-US" altLang="zh-CN" dirty="0" smtClean="0">
                <a:effectLst/>
              </a:rPr>
              <a:t> framework provides the ability to write back-end drivers. </a:t>
            </a:r>
          </a:p>
          <a:p>
            <a:r>
              <a:rPr lang="en-US" altLang="zh-CN" dirty="0" smtClean="0">
                <a:effectLst/>
              </a:rPr>
              <a:t>As you can see in the figure, the orange color represents the </a:t>
            </a:r>
            <a:r>
              <a:rPr lang="en-US" altLang="zh-CN" dirty="0" err="1" smtClean="0">
                <a:effectLst/>
              </a:rPr>
              <a:t>vhost</a:t>
            </a:r>
            <a:r>
              <a:rPr lang="en-US" altLang="zh-CN" dirty="0" smtClean="0">
                <a:effectLst/>
              </a:rPr>
              <a:t> framework and the back-end drivers. With the </a:t>
            </a:r>
            <a:r>
              <a:rPr lang="en-US" altLang="zh-CN" dirty="0" err="1" smtClean="0">
                <a:effectLst/>
              </a:rPr>
              <a:t>virtio</a:t>
            </a:r>
            <a:r>
              <a:rPr lang="en-US" altLang="zh-CN" dirty="0" smtClean="0">
                <a:effectLst/>
              </a:rPr>
              <a:t> and </a:t>
            </a:r>
            <a:r>
              <a:rPr lang="en-US" altLang="zh-CN" dirty="0" err="1" smtClean="0">
                <a:effectLst/>
              </a:rPr>
              <a:t>vhost</a:t>
            </a:r>
            <a:r>
              <a:rPr lang="en-US" altLang="zh-CN" dirty="0" smtClean="0">
                <a:effectLst/>
              </a:rPr>
              <a:t> framework, we can make the main </a:t>
            </a:r>
            <a:r>
              <a:rPr lang="en-US" altLang="zh-CN" dirty="0" err="1" smtClean="0">
                <a:effectLst/>
              </a:rPr>
              <a:t>cpu</a:t>
            </a:r>
            <a:r>
              <a:rPr lang="en-US" altLang="zh-CN" dirty="0" smtClean="0">
                <a:effectLst/>
              </a:rPr>
              <a:t> directly access the physical device in the salve CPU</a:t>
            </a:r>
            <a:r>
              <a:rPr lang="en-US" altLang="zh-CN" dirty="0" smtClean="0">
                <a:effectLst/>
              </a:rPr>
              <a:t>.</a:t>
            </a:r>
            <a:r>
              <a:rPr lang="en-US" altLang="zh-CN" baseline="0" dirty="0" smtClean="0">
                <a:effectLst/>
              </a:rPr>
              <a:t> And</a:t>
            </a:r>
            <a:r>
              <a:rPr lang="en-US" altLang="zh-CN" dirty="0" smtClean="0">
                <a:effectLst/>
              </a:rPr>
              <a:t> the process is insensitive to user.</a:t>
            </a: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805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The last </a:t>
            </a:r>
            <a:r>
              <a:rPr lang="en-US" altLang="zh-CN" dirty="0" smtClean="0">
                <a:effectLst/>
              </a:rPr>
              <a:t>future work </a:t>
            </a:r>
            <a:r>
              <a:rPr lang="en-US" altLang="zh-CN" dirty="0" smtClean="0">
                <a:effectLst/>
              </a:rPr>
              <a:t>is the Virtual socket support. Virtual socket (</a:t>
            </a:r>
            <a:r>
              <a:rPr lang="en-US" altLang="zh-CN" dirty="0" err="1" smtClean="0">
                <a:effectLst/>
              </a:rPr>
              <a:t>vsock</a:t>
            </a:r>
            <a:r>
              <a:rPr lang="en-US" altLang="zh-CN" dirty="0" smtClean="0">
                <a:effectLst/>
              </a:rPr>
              <a:t>) is a fast and efficient communication mechanism between guest virtual machines and their host.</a:t>
            </a:r>
          </a:p>
          <a:p>
            <a:r>
              <a:rPr lang="en-US" altLang="zh-CN" dirty="0" smtClean="0">
                <a:effectLst/>
              </a:rPr>
              <a:t>Virtual socket contains three parts:</a:t>
            </a:r>
          </a:p>
          <a:p>
            <a:r>
              <a:rPr lang="en-US" altLang="zh-CN" dirty="0" smtClean="0">
                <a:effectLst/>
              </a:rPr>
              <a:t>The first is an </a:t>
            </a:r>
            <a:r>
              <a:rPr lang="en-US" altLang="zh-CN" dirty="0" smtClean="0">
                <a:effectLst/>
              </a:rPr>
              <a:t>Interface to the NuttX socket framework (</a:t>
            </a:r>
            <a:r>
              <a:rPr lang="en-US" altLang="zh-CN" dirty="0" err="1" smtClean="0">
                <a:effectLst/>
              </a:rPr>
              <a:t>vsock_sockif.c</a:t>
            </a:r>
            <a:r>
              <a:rPr lang="en-US" altLang="zh-CN" dirty="0" smtClean="0">
                <a:effectLst/>
              </a:rPr>
              <a:t>) ;</a:t>
            </a:r>
          </a:p>
          <a:p>
            <a:r>
              <a:rPr lang="en-US" altLang="zh-CN" dirty="0" smtClean="0">
                <a:effectLst/>
              </a:rPr>
              <a:t>The</a:t>
            </a:r>
            <a:r>
              <a:rPr lang="en-US" altLang="zh-CN" baseline="0" dirty="0" smtClean="0">
                <a:effectLst/>
              </a:rPr>
              <a:t> second part is </a:t>
            </a:r>
            <a:r>
              <a:rPr lang="en-US" altLang="zh-CN" dirty="0" smtClean="0">
                <a:effectLst/>
              </a:rPr>
              <a:t>Guest </a:t>
            </a:r>
            <a:r>
              <a:rPr lang="en-US" altLang="zh-CN" dirty="0" smtClean="0">
                <a:effectLst/>
              </a:rPr>
              <a:t>to Host (G2H) Transport based on the </a:t>
            </a:r>
            <a:r>
              <a:rPr lang="en-US" altLang="zh-CN" dirty="0" err="1" smtClean="0">
                <a:effectLst/>
              </a:rPr>
              <a:t>virtio</a:t>
            </a:r>
            <a:r>
              <a:rPr lang="en-US" altLang="zh-CN" dirty="0" smtClean="0">
                <a:effectLst/>
              </a:rPr>
              <a:t> framework;</a:t>
            </a:r>
          </a:p>
          <a:p>
            <a:r>
              <a:rPr lang="en-US" altLang="zh-CN" dirty="0" smtClean="0">
                <a:effectLst/>
              </a:rPr>
              <a:t>And the last part is Host </a:t>
            </a:r>
            <a:r>
              <a:rPr lang="en-US" altLang="zh-CN" dirty="0" smtClean="0">
                <a:effectLst/>
              </a:rPr>
              <a:t>to Guest (H2G) Transport based on the </a:t>
            </a:r>
            <a:r>
              <a:rPr lang="en-US" altLang="zh-CN" dirty="0" err="1" smtClean="0">
                <a:effectLst/>
              </a:rPr>
              <a:t>vhost</a:t>
            </a:r>
            <a:r>
              <a:rPr lang="en-US" altLang="zh-CN" dirty="0" smtClean="0">
                <a:effectLst/>
              </a:rPr>
              <a:t> framework; </a:t>
            </a:r>
          </a:p>
          <a:p>
            <a:r>
              <a:rPr lang="en-US" altLang="zh-CN" dirty="0" smtClean="0">
                <a:effectLst/>
              </a:rPr>
              <a:t>In</a:t>
            </a:r>
            <a:r>
              <a:rPr lang="en-US" altLang="zh-CN" baseline="0" dirty="0" smtClean="0">
                <a:effectLst/>
              </a:rPr>
              <a:t> the right figure, we can see that </a:t>
            </a:r>
            <a:r>
              <a:rPr lang="en-US" altLang="zh-CN" baseline="0" dirty="0" smtClean="0">
                <a:effectLst/>
              </a:rPr>
              <a:t>if we</a:t>
            </a:r>
            <a:r>
              <a:rPr lang="en-US" altLang="zh-CN" dirty="0" smtClean="0">
                <a:effectLst/>
              </a:rPr>
              <a:t> implement </a:t>
            </a:r>
            <a:r>
              <a:rPr lang="en-US" altLang="zh-CN" dirty="0" smtClean="0">
                <a:effectLst/>
              </a:rPr>
              <a:t>Guest to Host transport, the </a:t>
            </a:r>
            <a:r>
              <a:rPr lang="en-US" altLang="zh-CN" dirty="0" err="1" smtClean="0">
                <a:effectLst/>
              </a:rPr>
              <a:t>nuttx</a:t>
            </a:r>
            <a:r>
              <a:rPr lang="en-US" altLang="zh-CN" dirty="0" smtClean="0">
                <a:effectLst/>
              </a:rPr>
              <a:t> application can communicate with the application in </a:t>
            </a:r>
            <a:r>
              <a:rPr lang="en-US" altLang="zh-CN" dirty="0" err="1" smtClean="0">
                <a:effectLst/>
              </a:rPr>
              <a:t>linux</a:t>
            </a:r>
            <a:r>
              <a:rPr lang="en-US" altLang="zh-CN" baseline="0" dirty="0" smtClean="0">
                <a:effectLst/>
              </a:rPr>
              <a:t> though the </a:t>
            </a:r>
            <a:r>
              <a:rPr lang="en-US" altLang="zh-CN" baseline="0" dirty="0" err="1" smtClean="0">
                <a:effectLst/>
              </a:rPr>
              <a:t>vsock</a:t>
            </a:r>
            <a:r>
              <a:rPr lang="en-US" altLang="zh-CN" baseline="0" dirty="0" smtClean="0">
                <a:effectLst/>
              </a:rPr>
              <a:t>.</a:t>
            </a:r>
            <a:endParaRPr lang="en-US" altLang="zh-CN" dirty="0" smtClean="0">
              <a:effectLst/>
            </a:endParaRPr>
          </a:p>
          <a:p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490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In</a:t>
            </a:r>
            <a:r>
              <a:rPr lang="en-US" altLang="zh-CN" baseline="0" dirty="0" smtClean="0">
                <a:effectLst/>
              </a:rPr>
              <a:t> </a:t>
            </a:r>
            <a:r>
              <a:rPr lang="en-US" altLang="zh-CN" baseline="0" dirty="0" smtClean="0">
                <a:effectLst/>
              </a:rPr>
              <a:t>the right figure, we can see that </a:t>
            </a:r>
            <a:r>
              <a:rPr lang="en-US" altLang="zh-CN" baseline="0" dirty="0" smtClean="0">
                <a:effectLst/>
              </a:rPr>
              <a:t>if we</a:t>
            </a:r>
            <a:r>
              <a:rPr lang="en-US" altLang="zh-CN" dirty="0" smtClean="0">
                <a:effectLst/>
              </a:rPr>
              <a:t> implement </a:t>
            </a:r>
            <a:r>
              <a:rPr lang="en-US" altLang="zh-CN" dirty="0" smtClean="0">
                <a:effectLst/>
              </a:rPr>
              <a:t>Guest to Host transport, the </a:t>
            </a:r>
            <a:r>
              <a:rPr lang="en-US" altLang="zh-CN" dirty="0" err="1" smtClean="0">
                <a:effectLst/>
              </a:rPr>
              <a:t>nuttx</a:t>
            </a:r>
            <a:r>
              <a:rPr lang="en-US" altLang="zh-CN" dirty="0" smtClean="0">
                <a:effectLst/>
              </a:rPr>
              <a:t> application can communicate with the application in </a:t>
            </a:r>
            <a:r>
              <a:rPr lang="en-US" altLang="zh-CN" dirty="0" err="1" smtClean="0">
                <a:effectLst/>
              </a:rPr>
              <a:t>linux</a:t>
            </a:r>
            <a:r>
              <a:rPr lang="en-US" altLang="zh-CN" baseline="0" dirty="0" smtClean="0">
                <a:effectLst/>
              </a:rPr>
              <a:t> though the </a:t>
            </a:r>
            <a:r>
              <a:rPr lang="en-US" altLang="zh-CN" baseline="0" dirty="0" err="1" smtClean="0">
                <a:effectLst/>
              </a:rPr>
              <a:t>vsock</a:t>
            </a:r>
            <a:r>
              <a:rPr lang="en-US" altLang="zh-CN" baseline="0" dirty="0" smtClean="0">
                <a:effectLst/>
              </a:rPr>
              <a:t>.</a:t>
            </a:r>
            <a:endParaRPr lang="en-US" altLang="zh-CN" dirty="0" smtClean="0">
              <a:effectLst/>
            </a:endParaRPr>
          </a:p>
          <a:p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61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And more, with</a:t>
            </a:r>
            <a:r>
              <a:rPr lang="en-US" altLang="zh-CN" baseline="0" dirty="0" smtClean="0">
                <a:effectLst/>
              </a:rPr>
              <a:t> </a:t>
            </a:r>
            <a:r>
              <a:rPr lang="en-US" altLang="zh-CN" baseline="0" dirty="0" smtClean="0">
                <a:effectLst/>
              </a:rPr>
              <a:t>the Guest to Host and the </a:t>
            </a:r>
            <a:r>
              <a:rPr lang="en-US" altLang="zh-CN" baseline="0" dirty="0" smtClean="0">
                <a:effectLst/>
              </a:rPr>
              <a:t>Host to Guest transport </a:t>
            </a:r>
            <a:r>
              <a:rPr lang="en-US" altLang="zh-CN" baseline="0" dirty="0" smtClean="0">
                <a:effectLst/>
              </a:rPr>
              <a:t>support</a:t>
            </a:r>
            <a:r>
              <a:rPr lang="en-US" altLang="zh-CN" dirty="0" smtClean="0">
                <a:effectLst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two </a:t>
            </a:r>
            <a:r>
              <a:rPr lang="en-US" altLang="zh-CN" dirty="0" smtClean="0">
                <a:effectLst/>
              </a:rPr>
              <a:t>NuttX applications run on different CPU can communicate with each </a:t>
            </a:r>
            <a:r>
              <a:rPr lang="en-US" altLang="zh-CN" dirty="0" smtClean="0">
                <a:effectLst/>
              </a:rPr>
              <a:t>other too.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But </a:t>
            </a:r>
            <a:r>
              <a:rPr lang="en-US" altLang="zh-CN" dirty="0" smtClean="0">
                <a:effectLst/>
              </a:rPr>
              <a:t>the </a:t>
            </a:r>
            <a:r>
              <a:rPr lang="en-US" altLang="zh-CN" baseline="0" dirty="0" smtClean="0">
                <a:effectLst/>
              </a:rPr>
              <a:t>Host to Guest Transport is based on the </a:t>
            </a:r>
            <a:r>
              <a:rPr lang="en-US" altLang="zh-CN" baseline="0" dirty="0" err="1" smtClean="0">
                <a:effectLst/>
              </a:rPr>
              <a:t>vhost</a:t>
            </a:r>
            <a:r>
              <a:rPr lang="en-US" altLang="zh-CN" baseline="0" dirty="0" smtClean="0">
                <a:effectLst/>
              </a:rPr>
              <a:t> framework, to achieve this goal, we have to implement the </a:t>
            </a:r>
            <a:r>
              <a:rPr lang="en-US" altLang="zh-CN" baseline="0" dirty="0" err="1" smtClean="0">
                <a:effectLst/>
              </a:rPr>
              <a:t>vhost</a:t>
            </a:r>
            <a:r>
              <a:rPr lang="en-US" altLang="zh-CN" baseline="0" dirty="0" smtClean="0">
                <a:effectLst/>
              </a:rPr>
              <a:t> framework first.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725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Framwork</a:t>
            </a:r>
            <a:r>
              <a:rPr lang="en-US" altLang="zh-CN" baseline="0" dirty="0" smtClean="0"/>
              <a:t> part is finished, let’s moving on to the next section, talk about the future 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713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That’s all</a:t>
            </a:r>
            <a:r>
              <a:rPr lang="en-US" altLang="zh-CN" baseline="0" dirty="0" smtClean="0"/>
              <a:t> my presentation, Thank you for listening.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2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aseline="0" dirty="0" smtClean="0">
                <a:effectLst/>
              </a:rPr>
              <a:t>I have divided my presentation into</a:t>
            </a:r>
            <a:r>
              <a:rPr lang="en-US" altLang="zh-CN" sz="1600" dirty="0" smtClean="0">
                <a:effectLst/>
              </a:rPr>
              <a:t> three sections and here </a:t>
            </a:r>
            <a:r>
              <a:rPr lang="en-US" altLang="zh-CN" sz="1600" dirty="0" smtClean="0">
                <a:effectLst/>
              </a:rPr>
              <a:t>is the overview</a:t>
            </a:r>
            <a:r>
              <a:rPr lang="en-US" altLang="zh-CN" sz="1600" dirty="0" smtClean="0">
                <a:effectLst/>
              </a:rPr>
              <a:t>:</a:t>
            </a:r>
          </a:p>
          <a:p>
            <a:r>
              <a:rPr lang="en-US" altLang="zh-CN" sz="1600" dirty="0" smtClean="0">
                <a:effectLst/>
              </a:rPr>
              <a:t>First, I will briefly introduce the </a:t>
            </a:r>
            <a:r>
              <a:rPr lang="en-US" altLang="zh-CN" sz="1600" dirty="0" err="1" smtClean="0">
                <a:effectLst/>
              </a:rPr>
              <a:t>virtio</a:t>
            </a:r>
            <a:r>
              <a:rPr lang="en-US" altLang="zh-CN" sz="1600" dirty="0" smtClean="0">
                <a:effectLst/>
              </a:rPr>
              <a:t>, about</a:t>
            </a:r>
            <a:r>
              <a:rPr lang="en-US" altLang="zh-CN" sz="1600" baseline="0" dirty="0" smtClean="0">
                <a:effectLst/>
              </a:rPr>
              <a:t> </a:t>
            </a:r>
            <a:r>
              <a:rPr lang="en-US" altLang="zh-CN" sz="1600" dirty="0" smtClean="0">
                <a:effectLst/>
              </a:rPr>
              <a:t>the </a:t>
            </a:r>
            <a:r>
              <a:rPr lang="en-US" altLang="zh-CN" sz="1600" dirty="0" err="1" smtClean="0">
                <a:effectLst/>
              </a:rPr>
              <a:t>virtio</a:t>
            </a:r>
            <a:r>
              <a:rPr lang="en-US" altLang="zh-CN" sz="1600" dirty="0" smtClean="0">
                <a:effectLst/>
              </a:rPr>
              <a:t> architecture,</a:t>
            </a:r>
            <a:r>
              <a:rPr lang="en-US" altLang="zh-CN" sz="1600" baseline="0" dirty="0" smtClean="0">
                <a:effectLst/>
              </a:rPr>
              <a:t> </a:t>
            </a:r>
            <a:r>
              <a:rPr lang="en-US" altLang="zh-CN" sz="1600" baseline="0" dirty="0" err="1" smtClean="0">
                <a:effectLst/>
              </a:rPr>
              <a:t>virtio</a:t>
            </a:r>
            <a:r>
              <a:rPr lang="en-US" altLang="zh-CN" sz="1600" baseline="0" dirty="0" smtClean="0">
                <a:effectLst/>
              </a:rPr>
              <a:t> driver/</a:t>
            </a:r>
            <a:r>
              <a:rPr lang="en-US" altLang="zh-CN" sz="1600" baseline="0" dirty="0" err="1" smtClean="0">
                <a:effectLst/>
              </a:rPr>
              <a:t>deivice</a:t>
            </a:r>
            <a:r>
              <a:rPr lang="en-US" altLang="zh-CN" sz="1600" baseline="0" dirty="0" smtClean="0">
                <a:effectLst/>
              </a:rPr>
              <a:t> </a:t>
            </a:r>
            <a:r>
              <a:rPr lang="en-US" altLang="zh-CN" sz="1600" dirty="0" smtClean="0">
                <a:effectLst/>
              </a:rPr>
              <a:t>and how </a:t>
            </a:r>
            <a:r>
              <a:rPr lang="en-US" altLang="zh-CN" sz="1600" dirty="0" err="1" smtClean="0">
                <a:effectLst/>
              </a:rPr>
              <a:t>virtqueue</a:t>
            </a:r>
            <a:r>
              <a:rPr lang="en-US" altLang="zh-CN" sz="1600" baseline="0" dirty="0" smtClean="0">
                <a:effectLst/>
              </a:rPr>
              <a:t> transfer data</a:t>
            </a:r>
            <a:r>
              <a:rPr lang="en-US" altLang="zh-CN" sz="1600" dirty="0" smtClean="0">
                <a:effectLst/>
              </a:rPr>
              <a:t>;</a:t>
            </a:r>
          </a:p>
          <a:p>
            <a:r>
              <a:rPr lang="en-US" altLang="zh-CN" sz="1600" dirty="0" smtClean="0">
                <a:effectLst/>
              </a:rPr>
              <a:t>Next </a:t>
            </a:r>
            <a:r>
              <a:rPr lang="en-US" altLang="zh-CN" sz="1600" dirty="0" smtClean="0">
                <a:effectLst/>
              </a:rPr>
              <a:t>I will talk about the </a:t>
            </a:r>
            <a:r>
              <a:rPr lang="en-US" altLang="zh-CN" sz="1600" dirty="0" err="1" smtClean="0">
                <a:effectLst/>
              </a:rPr>
              <a:t>nuttx</a:t>
            </a:r>
            <a:r>
              <a:rPr lang="en-US" altLang="zh-CN" sz="1600" dirty="0" smtClean="0">
                <a:effectLst/>
              </a:rPr>
              <a:t> </a:t>
            </a:r>
            <a:r>
              <a:rPr lang="en-US" altLang="zh-CN" sz="1600" dirty="0" err="1" smtClean="0">
                <a:effectLst/>
              </a:rPr>
              <a:t>virtio</a:t>
            </a:r>
            <a:r>
              <a:rPr lang="en-US" altLang="zh-CN" sz="1600" dirty="0" smtClean="0">
                <a:effectLst/>
              </a:rPr>
              <a:t> framework, about it's architecture</a:t>
            </a:r>
            <a:r>
              <a:rPr lang="en-US" altLang="zh-CN" sz="1600" baseline="0" dirty="0" smtClean="0">
                <a:effectLst/>
              </a:rPr>
              <a:t> and </a:t>
            </a:r>
            <a:r>
              <a:rPr lang="en-US" altLang="zh-CN" sz="1600" baseline="0" dirty="0" smtClean="0">
                <a:effectLst/>
              </a:rPr>
              <a:t>take the </a:t>
            </a:r>
            <a:r>
              <a:rPr lang="en-US" altLang="zh-CN" sz="1600" baseline="0" dirty="0" err="1" smtClean="0">
                <a:effectLst/>
              </a:rPr>
              <a:t>virtio</a:t>
            </a:r>
            <a:r>
              <a:rPr lang="en-US" altLang="zh-CN" sz="1600" baseline="0" dirty="0" smtClean="0">
                <a:effectLst/>
              </a:rPr>
              <a:t> block driver as the example to show how </a:t>
            </a:r>
            <a:r>
              <a:rPr lang="en-US" altLang="zh-CN" sz="1600" baseline="0" dirty="0" smtClean="0">
                <a:effectLst/>
              </a:rPr>
              <a:t>a </a:t>
            </a:r>
            <a:r>
              <a:rPr lang="en-US" altLang="zh-CN" sz="1600" baseline="0" dirty="0" err="1" smtClean="0">
                <a:effectLst/>
              </a:rPr>
              <a:t>virtio</a:t>
            </a:r>
            <a:r>
              <a:rPr lang="en-US" altLang="zh-CN" sz="1600" baseline="0" dirty="0" smtClean="0">
                <a:effectLst/>
              </a:rPr>
              <a:t> driver work</a:t>
            </a:r>
            <a:r>
              <a:rPr lang="en-US" altLang="zh-CN" sz="1600" dirty="0" smtClean="0">
                <a:effectLst/>
              </a:rPr>
              <a:t> ;</a:t>
            </a:r>
          </a:p>
          <a:p>
            <a:r>
              <a:rPr lang="en-US" altLang="zh-CN" sz="1600" dirty="0" smtClean="0">
                <a:effectLst/>
              </a:rPr>
              <a:t>Finally, I will talk </a:t>
            </a:r>
            <a:r>
              <a:rPr lang="en-US" altLang="zh-CN" sz="1600" dirty="0" smtClean="0">
                <a:effectLst/>
              </a:rPr>
              <a:t>about some </a:t>
            </a:r>
            <a:r>
              <a:rPr lang="en-US" altLang="zh-CN" sz="1600" dirty="0" smtClean="0">
                <a:effectLst/>
              </a:rPr>
              <a:t>future works </a:t>
            </a:r>
            <a:r>
              <a:rPr lang="en-US" altLang="zh-CN" sz="1600" dirty="0" smtClean="0">
                <a:effectLst/>
              </a:rPr>
              <a:t>of</a:t>
            </a:r>
            <a:r>
              <a:rPr lang="en-US" altLang="zh-CN" sz="1600" baseline="0" dirty="0" smtClean="0">
                <a:effectLst/>
              </a:rPr>
              <a:t> </a:t>
            </a:r>
            <a:r>
              <a:rPr lang="en-US" altLang="zh-CN" sz="1600" baseline="0" dirty="0" smtClean="0">
                <a:effectLst/>
              </a:rPr>
              <a:t>the virtualization </a:t>
            </a:r>
            <a:r>
              <a:rPr lang="en-US" altLang="zh-CN" sz="1600" baseline="0" dirty="0" smtClean="0">
                <a:effectLst/>
              </a:rPr>
              <a:t>in </a:t>
            </a:r>
            <a:r>
              <a:rPr lang="en-US" altLang="zh-CN" sz="1600" baseline="0" dirty="0" smtClean="0">
                <a:effectLst/>
              </a:rPr>
              <a:t>NuttX</a:t>
            </a:r>
            <a:r>
              <a:rPr lang="en-US" altLang="zh-CN" sz="1600" dirty="0" smtClean="0">
                <a:effectLst/>
              </a:rPr>
              <a:t>;</a:t>
            </a:r>
          </a:p>
          <a:p>
            <a:endParaRPr lang="en-US" altLang="zh-CN" sz="1600" dirty="0" smtClean="0">
              <a:effectLst/>
            </a:endParaRPr>
          </a:p>
          <a:p>
            <a:r>
              <a:rPr lang="en-US" altLang="zh-CN" sz="1600" dirty="0" smtClean="0">
                <a:effectLst/>
              </a:rPr>
              <a:t>Now let’s move to the first section</a:t>
            </a:r>
            <a:r>
              <a:rPr lang="en-US" altLang="zh-CN" sz="1600" dirty="0" smtClean="0">
                <a:effectLst/>
              </a:rPr>
              <a:t>.</a:t>
            </a:r>
            <a:endParaRPr lang="en-US" altLang="zh-CN" sz="1600" dirty="0" smtClean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6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>
                <a:effectLst/>
              </a:rPr>
              <a:t>Firslty</a:t>
            </a:r>
            <a:r>
              <a:rPr lang="en-US" altLang="zh-CN" dirty="0" smtClean="0">
                <a:effectLst/>
              </a:rPr>
              <a:t>,</a:t>
            </a:r>
            <a:r>
              <a:rPr lang="en-US" altLang="zh-CN" baseline="0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I </a:t>
            </a:r>
            <a:r>
              <a:rPr lang="en-US" altLang="zh-CN" dirty="0" smtClean="0">
                <a:effectLst/>
              </a:rPr>
              <a:t>want </a:t>
            </a:r>
            <a:r>
              <a:rPr lang="en-US" altLang="zh-CN" dirty="0" smtClean="0">
                <a:effectLst/>
              </a:rPr>
              <a:t>to</a:t>
            </a:r>
            <a:r>
              <a:rPr lang="en-US" altLang="zh-CN" baseline="0" dirty="0" smtClean="0">
                <a:effectLst/>
              </a:rPr>
              <a:t> introduce </a:t>
            </a:r>
            <a:r>
              <a:rPr lang="en-US" altLang="zh-CN" dirty="0" smtClean="0">
                <a:effectLst/>
              </a:rPr>
              <a:t>the </a:t>
            </a:r>
            <a:r>
              <a:rPr lang="en-US" altLang="zh-CN" dirty="0" err="1" smtClean="0">
                <a:effectLst/>
              </a:rPr>
              <a:t>VirtIO</a:t>
            </a:r>
            <a:r>
              <a:rPr lang="en-US" altLang="zh-CN" baseline="0" dirty="0" smtClean="0">
                <a:effectLst/>
              </a:rPr>
              <a:t> architecture</a:t>
            </a:r>
            <a:endParaRPr lang="en-US" altLang="zh-CN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>
                <a:effectLst/>
              </a:rPr>
              <a:t>VirtIO</a:t>
            </a:r>
            <a:r>
              <a:rPr lang="en-US" altLang="zh-CN" dirty="0" smtClean="0">
                <a:effectLst/>
              </a:rPr>
              <a:t>, or virtual input &amp; output, </a:t>
            </a:r>
            <a:r>
              <a:rPr lang="en-US" altLang="zh-CN" dirty="0" smtClean="0">
                <a:effectLst/>
              </a:rPr>
              <a:t>is </a:t>
            </a:r>
            <a:r>
              <a:rPr lang="en-US" altLang="zh-CN" dirty="0" smtClean="0">
                <a:effectLst/>
              </a:rPr>
              <a:t>an interface that allows a virtual machine to use its host’s devices.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As you can </a:t>
            </a:r>
            <a:r>
              <a:rPr lang="en-US" altLang="zh-CN" dirty="0" smtClean="0">
                <a:effectLst/>
              </a:rPr>
              <a:t>see</a:t>
            </a:r>
            <a:r>
              <a:rPr lang="en-US" altLang="zh-CN" baseline="0" dirty="0" smtClean="0">
                <a:effectLst/>
              </a:rPr>
              <a:t> </a:t>
            </a:r>
            <a:r>
              <a:rPr lang="en-US" altLang="zh-CN" baseline="0" dirty="0" smtClean="0">
                <a:effectLst/>
              </a:rPr>
              <a:t>in the right figure, the </a:t>
            </a:r>
            <a:r>
              <a:rPr lang="en-US" altLang="zh-CN" baseline="0" dirty="0" err="1" smtClean="0">
                <a:effectLst/>
              </a:rPr>
              <a:t>virtio</a:t>
            </a:r>
            <a:r>
              <a:rPr lang="en-US" altLang="zh-CN" baseline="0" dirty="0" smtClean="0">
                <a:effectLst/>
              </a:rPr>
              <a:t> </a:t>
            </a:r>
            <a:r>
              <a:rPr lang="en-US" altLang="zh-CN" baseline="0" dirty="0" smtClean="0">
                <a:effectLst/>
              </a:rPr>
              <a:t>architecture can be divided into three parts</a:t>
            </a:r>
            <a:r>
              <a:rPr lang="en-US" altLang="zh-CN" baseline="0" dirty="0" smtClean="0">
                <a:effectLst/>
              </a:rPr>
              <a:t>,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aseline="0" dirty="0" smtClean="0">
                <a:effectLst/>
              </a:rPr>
              <a:t>The first part is the </a:t>
            </a:r>
            <a:r>
              <a:rPr lang="en-US" altLang="zh-CN" baseline="0" dirty="0" err="1" smtClean="0">
                <a:effectLst/>
              </a:rPr>
              <a:t>virtio</a:t>
            </a:r>
            <a:r>
              <a:rPr lang="en-US" altLang="zh-CN" baseline="0" dirty="0" smtClean="0">
                <a:effectLst/>
              </a:rPr>
              <a:t> </a:t>
            </a:r>
            <a:r>
              <a:rPr lang="en-US" altLang="zh-CN" baseline="0" dirty="0" smtClean="0">
                <a:effectLst/>
              </a:rPr>
              <a:t>drivers, the </a:t>
            </a:r>
            <a:r>
              <a:rPr lang="en-US" altLang="zh-CN" baseline="0" dirty="0" err="1" smtClean="0">
                <a:effectLst/>
              </a:rPr>
              <a:t>bule</a:t>
            </a:r>
            <a:r>
              <a:rPr lang="en-US" altLang="zh-CN" baseline="0" dirty="0" smtClean="0">
                <a:effectLst/>
              </a:rPr>
              <a:t> one in the figure, we also called these drivers the front-end drivers, and they are </a:t>
            </a:r>
            <a:r>
              <a:rPr lang="en-US" altLang="zh-CN" baseline="0" dirty="0" smtClean="0">
                <a:effectLst/>
              </a:rPr>
              <a:t>located in the Guest OS, </a:t>
            </a:r>
            <a:r>
              <a:rPr lang="en-US" altLang="zh-CN" baseline="0" dirty="0" smtClean="0">
                <a:effectLst/>
              </a:rPr>
              <a:t>these drivers receive the IO request from user and send them to the Back-end drivers to do the real IO operations;</a:t>
            </a:r>
            <a:endParaRPr lang="en-US" altLang="zh-CN" baseline="0" dirty="0" smtClean="0">
              <a:effectLst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aseline="0" dirty="0" smtClean="0">
                <a:effectLst/>
              </a:rPr>
              <a:t>The second </a:t>
            </a:r>
            <a:r>
              <a:rPr lang="en-US" altLang="zh-CN" baseline="0" dirty="0" smtClean="0">
                <a:effectLst/>
              </a:rPr>
              <a:t>part is </a:t>
            </a:r>
            <a:r>
              <a:rPr lang="en-US" altLang="zh-CN" baseline="0" dirty="0" smtClean="0">
                <a:effectLst/>
              </a:rPr>
              <a:t>the </a:t>
            </a:r>
            <a:r>
              <a:rPr lang="en-US" altLang="zh-CN" baseline="0" dirty="0" err="1" smtClean="0">
                <a:effectLst/>
              </a:rPr>
              <a:t>virtio</a:t>
            </a:r>
            <a:r>
              <a:rPr lang="en-US" altLang="zh-CN" baseline="0" dirty="0" smtClean="0">
                <a:effectLst/>
              </a:rPr>
              <a:t> devices and located in the Hypervisor, they handle the </a:t>
            </a:r>
            <a:r>
              <a:rPr lang="en-US" altLang="zh-CN" baseline="0" dirty="0" err="1" smtClean="0">
                <a:effectLst/>
              </a:rPr>
              <a:t>io</a:t>
            </a:r>
            <a:r>
              <a:rPr lang="en-US" altLang="zh-CN" baseline="0" dirty="0" smtClean="0">
                <a:effectLst/>
              </a:rPr>
              <a:t> request from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 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virtio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baseline="0" dirty="0" smtClean="0">
                <a:effectLst/>
              </a:rPr>
              <a:t>drivers by offloading them to the host’s physical hardware.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aseline="0" dirty="0" smtClean="0">
                <a:effectLst/>
              </a:rPr>
              <a:t>The last key part is the </a:t>
            </a:r>
            <a:r>
              <a:rPr lang="en-US" altLang="zh-CN" baseline="0" dirty="0" err="1" smtClean="0">
                <a:effectLst/>
              </a:rPr>
              <a:t>virtqueue</a:t>
            </a:r>
            <a:r>
              <a:rPr lang="en-US" altLang="zh-CN" baseline="0" dirty="0" smtClean="0">
                <a:effectLst/>
              </a:rPr>
              <a:t>, </a:t>
            </a:r>
            <a:r>
              <a:rPr lang="en-US" altLang="zh-CN" baseline="0" dirty="0" err="1" smtClean="0">
                <a:effectLst/>
              </a:rPr>
              <a:t>virtqueue</a:t>
            </a:r>
            <a:r>
              <a:rPr lang="en-US" altLang="zh-CN" baseline="0" dirty="0" smtClean="0">
                <a:effectLst/>
              </a:rPr>
              <a:t> is the communication channel between the driver and device</a:t>
            </a:r>
            <a:r>
              <a:rPr lang="en-US" altLang="zh-CN" baseline="0" dirty="0" smtClean="0">
                <a:effectLst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aseline="0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>
                <a:effectLst/>
              </a:rPr>
              <a:t>In NuttX, for now, we only implement the </a:t>
            </a:r>
            <a:r>
              <a:rPr lang="en-US" altLang="zh-CN" baseline="0" dirty="0" err="1" smtClean="0">
                <a:effectLst/>
              </a:rPr>
              <a:t>VirtIO</a:t>
            </a:r>
            <a:r>
              <a:rPr lang="en-US" altLang="zh-CN" baseline="0" dirty="0" smtClean="0">
                <a:effectLst/>
              </a:rPr>
              <a:t> Drivers and the </a:t>
            </a:r>
            <a:r>
              <a:rPr lang="en-US" altLang="zh-CN" baseline="0" dirty="0" err="1" smtClean="0">
                <a:effectLst/>
              </a:rPr>
              <a:t>Virtqueues</a:t>
            </a:r>
            <a:r>
              <a:rPr lang="en-US" altLang="zh-CN" baseline="0" dirty="0" smtClean="0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>
                <a:effectLst/>
              </a:rPr>
              <a:t>Let’s moving on to next</a:t>
            </a:r>
            <a:endParaRPr lang="en-US" altLang="zh-CN" baseline="0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112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 I will introduce the basis of the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deivce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</a:t>
            </a:r>
            <a:r>
              <a:rPr lang="en-US" altLang="zh-CN" dirty="0" smtClean="0"/>
              <a:t>device </a:t>
            </a:r>
            <a:r>
              <a:rPr lang="en-US" altLang="zh-CN" dirty="0" smtClean="0"/>
              <a:t>contains five</a:t>
            </a:r>
            <a:r>
              <a:rPr lang="en-US" altLang="zh-CN" baseline="0" dirty="0" smtClean="0"/>
              <a:t> parts: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The first is the status,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device initialization by a driver, driver set the status to different value</a:t>
            </a:r>
            <a:r>
              <a:rPr lang="en-US" altLang="zh-CN" baseline="0" dirty="0" smtClean="0"/>
              <a:t> to control the device, and the driver also can set the </a:t>
            </a:r>
            <a:r>
              <a:rPr lang="en-US" altLang="zh-CN" baseline="0" dirty="0" err="1" smtClean="0"/>
              <a:t>staus</a:t>
            </a:r>
            <a:r>
              <a:rPr lang="en-US" altLang="zh-CN" baseline="0" dirty="0" smtClean="0"/>
              <a:t> to zero to reset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device;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The second is feature bits,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use the bit field to represent the supported feature by a driver or device. And of course, the same bit has different meaning for different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device. In the device initialization, the device sets its supported feature to the feature bit, then driver reads this and tell </a:t>
            </a:r>
            <a:r>
              <a:rPr lang="en-US" altLang="zh-CN" baseline="0" dirty="0" smtClean="0"/>
              <a:t>the </a:t>
            </a:r>
            <a:r>
              <a:rPr lang="en-US" altLang="zh-CN" baseline="0" dirty="0" smtClean="0"/>
              <a:t>device the accepted feature.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The next part is configuration space, the configuration space is provided by the device to make driver know the device configuration. For example,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block driver can get the sector size of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</a:t>
            </a:r>
            <a:r>
              <a:rPr lang="en-US" altLang="zh-CN" baseline="0" dirty="0" smtClean="0"/>
              <a:t>block device </a:t>
            </a:r>
            <a:r>
              <a:rPr lang="en-US" altLang="zh-CN" baseline="0" dirty="0" smtClean="0"/>
              <a:t>form this configuration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4.  The finally parts are </a:t>
            </a:r>
            <a:r>
              <a:rPr lang="en-US" altLang="zh-CN" baseline="0" dirty="0" err="1" smtClean="0"/>
              <a:t>virtqueues</a:t>
            </a:r>
            <a:r>
              <a:rPr lang="en-US" altLang="zh-CN" baseline="0" dirty="0" smtClean="0"/>
              <a:t> and notifications, </a:t>
            </a:r>
            <a:r>
              <a:rPr lang="en-US" altLang="zh-CN" baseline="0" dirty="0" err="1" smtClean="0"/>
              <a:t>virtqueues</a:t>
            </a:r>
            <a:r>
              <a:rPr lang="en-US" altLang="zh-CN" baseline="0" dirty="0" smtClean="0"/>
              <a:t> are used to send or </a:t>
            </a:r>
            <a:r>
              <a:rPr lang="en-US" altLang="zh-CN" baseline="0" dirty="0" err="1" smtClean="0"/>
              <a:t>recv</a:t>
            </a:r>
            <a:r>
              <a:rPr lang="en-US" altLang="zh-CN" baseline="0" dirty="0" smtClean="0"/>
              <a:t> data and notifications </a:t>
            </a:r>
            <a:r>
              <a:rPr lang="en-US" altLang="zh-CN" baseline="0" dirty="0" smtClean="0"/>
              <a:t>are </a:t>
            </a:r>
            <a:r>
              <a:rPr lang="en-US" altLang="zh-CN" baseline="0" dirty="0" smtClean="0"/>
              <a:t>used to trigger the interrupt to make driver/device can process the data as soon as possible. And About how the </a:t>
            </a:r>
            <a:r>
              <a:rPr lang="en-US" altLang="zh-CN" baseline="0" dirty="0" err="1" smtClean="0"/>
              <a:t>virtqueue</a:t>
            </a:r>
            <a:r>
              <a:rPr lang="en-US" altLang="zh-CN" baseline="0" dirty="0" smtClean="0"/>
              <a:t> transfer data, I will introduce it in the next slide.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Let’s moving on to the next slide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99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right figure shows the data transfer process from driver to device.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Before introducing this process, I would like to briefly </a:t>
            </a:r>
            <a:r>
              <a:rPr lang="en-US" altLang="zh-CN" baseline="0" dirty="0" smtClean="0"/>
              <a:t>introduce </a:t>
            </a:r>
            <a:r>
              <a:rPr lang="en-US" altLang="zh-CN" baseline="0" dirty="0" smtClean="0"/>
              <a:t>the </a:t>
            </a:r>
            <a:r>
              <a:rPr lang="en-US" altLang="zh-CN" baseline="0" dirty="0" err="1" smtClean="0"/>
              <a:t>virtqueue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As you can see in the middle of the </a:t>
            </a:r>
            <a:r>
              <a:rPr lang="en-US" altLang="zh-CN" baseline="0" dirty="0" smtClean="0"/>
              <a:t>figure</a:t>
            </a:r>
            <a:r>
              <a:rPr lang="en-US" altLang="zh-CN" baseline="0" dirty="0" smtClean="0"/>
              <a:t>, the </a:t>
            </a:r>
            <a:r>
              <a:rPr lang="en-US" altLang="zh-CN" baseline="0" dirty="0" err="1" smtClean="0"/>
              <a:t>virtqueue</a:t>
            </a:r>
            <a:r>
              <a:rPr lang="en-US" altLang="zh-CN" baseline="0" dirty="0" smtClean="0"/>
              <a:t> can be divided into three parts: the avail ring, used ring and the descriptor table</a:t>
            </a:r>
          </a:p>
          <a:p>
            <a:r>
              <a:rPr lang="en-US" altLang="zh-CN" baseline="0" dirty="0" smtClean="0"/>
              <a:t>The element in descriptor table describe a buffer by using address and length. And the avail and used ring only store the descriptor table index. So once you get a index from the ring, you can find the </a:t>
            </a:r>
            <a:r>
              <a:rPr lang="en-US" altLang="zh-CN" baseline="0" dirty="0" smtClean="0"/>
              <a:t>corresponding buffer from the descriptor table.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Let’s back to the data transfer process: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For driver, the first thing to send a data to device is allocating a share memory and fill data to </a:t>
            </a:r>
            <a:r>
              <a:rPr lang="en-US" altLang="zh-CN" baseline="0" dirty="0" smtClean="0"/>
              <a:t>it and add </a:t>
            </a:r>
            <a:r>
              <a:rPr lang="en-US" altLang="zh-CN" baseline="0" dirty="0" smtClean="0"/>
              <a:t>this buffer to the descriptor </a:t>
            </a:r>
            <a:r>
              <a:rPr lang="en-US" altLang="zh-CN" baseline="0" dirty="0" smtClean="0"/>
              <a:t>table;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Then </a:t>
            </a:r>
            <a:r>
              <a:rPr lang="en-US" altLang="zh-CN" baseline="0" dirty="0" smtClean="0"/>
              <a:t>add the index to the avail </a:t>
            </a:r>
            <a:r>
              <a:rPr lang="en-US" altLang="zh-CN" baseline="0" dirty="0" smtClean="0"/>
              <a:t>ring and send </a:t>
            </a:r>
            <a:r>
              <a:rPr lang="en-US" altLang="zh-CN" baseline="0" dirty="0" smtClean="0"/>
              <a:t>a notification to the </a:t>
            </a:r>
            <a:r>
              <a:rPr lang="en-US" altLang="zh-CN" baseline="0" dirty="0" smtClean="0"/>
              <a:t>device, To notify the device has data handle;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Next, device get the descriptor index and find the buffer from the descriptor table;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After </a:t>
            </a:r>
            <a:r>
              <a:rPr lang="en-US" altLang="zh-CN" baseline="0" dirty="0" smtClean="0"/>
              <a:t>device consumed the buffer, it will return the </a:t>
            </a:r>
            <a:r>
              <a:rPr lang="en-US" altLang="zh-CN" baseline="0" dirty="0" smtClean="0"/>
              <a:t>corresponding descriptor table index to </a:t>
            </a:r>
            <a:r>
              <a:rPr lang="en-US" altLang="zh-CN" baseline="0" dirty="0" smtClean="0"/>
              <a:t>used ring and send a notification </a:t>
            </a:r>
            <a:r>
              <a:rPr lang="en-US" altLang="zh-CN" baseline="0" dirty="0" smtClean="0"/>
              <a:t>to the </a:t>
            </a:r>
            <a:r>
              <a:rPr lang="en-US" altLang="zh-CN" baseline="0" dirty="0" smtClean="0"/>
              <a:t>driver;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Finally, driver get back the </a:t>
            </a:r>
            <a:r>
              <a:rPr lang="en-US" altLang="zh-CN" baseline="0" dirty="0" smtClean="0"/>
              <a:t>buffer.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A </a:t>
            </a:r>
            <a:r>
              <a:rPr lang="en-US" altLang="zh-CN" baseline="0" dirty="0" smtClean="0"/>
              <a:t>important note is that the share buffer is managed by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driver, this is why the </a:t>
            </a:r>
            <a:r>
              <a:rPr lang="en-US" altLang="zh-CN" baseline="0" dirty="0" smtClean="0"/>
              <a:t>device has </a:t>
            </a:r>
            <a:r>
              <a:rPr lang="en-US" altLang="zh-CN" baseline="0" dirty="0" smtClean="0"/>
              <a:t>to return the buffer to </a:t>
            </a:r>
            <a:r>
              <a:rPr lang="en-US" altLang="zh-CN" baseline="0" dirty="0" smtClean="0"/>
              <a:t>driver instead keep it.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And this is how the driver and </a:t>
            </a:r>
            <a:r>
              <a:rPr lang="en-US" altLang="zh-CN" baseline="0" dirty="0" err="1" smtClean="0"/>
              <a:t>deivce</a:t>
            </a:r>
            <a:r>
              <a:rPr lang="en-US" altLang="zh-CN" baseline="0" dirty="0" smtClean="0"/>
              <a:t> communicated with </a:t>
            </a:r>
            <a:r>
              <a:rPr lang="en-US" altLang="zh-CN" baseline="0" dirty="0" err="1" smtClean="0"/>
              <a:t>virtqueue</a:t>
            </a:r>
            <a:r>
              <a:rPr lang="en-US" altLang="zh-CN" baseline="0" dirty="0" smtClean="0"/>
              <a:t> and notification.</a:t>
            </a:r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29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introduce has finished, and </a:t>
            </a:r>
            <a:r>
              <a:rPr lang="en-US" altLang="zh-CN" baseline="0" dirty="0" smtClean="0"/>
              <a:t>the next section </a:t>
            </a:r>
            <a:r>
              <a:rPr lang="en-US" altLang="zh-CN" baseline="0" dirty="0" smtClean="0"/>
              <a:t>is </a:t>
            </a:r>
            <a:r>
              <a:rPr lang="en-US" altLang="zh-CN" baseline="0" dirty="0" smtClean="0"/>
              <a:t>the </a:t>
            </a:r>
            <a:r>
              <a:rPr lang="en-US" altLang="zh-CN" baseline="0" dirty="0" smtClean="0"/>
              <a:t>NuttX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Framework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15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right figure shows the NuttX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framework architecture,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blue parts represent some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</a:t>
            </a:r>
            <a:r>
              <a:rPr lang="en-US" altLang="zh-CN" baseline="0" dirty="0" smtClean="0"/>
              <a:t>drivers in NuttX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</a:t>
            </a:r>
            <a:r>
              <a:rPr lang="en-US" altLang="zh-CN" baseline="0" dirty="0" smtClean="0"/>
              <a:t>orange parts represent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Framework, </a:t>
            </a:r>
            <a:r>
              <a:rPr lang="en-US" altLang="zh-CN" baseline="0" dirty="0" smtClean="0"/>
              <a:t>and the </a:t>
            </a:r>
            <a:r>
              <a:rPr lang="en-US" altLang="zh-CN" baseline="0" dirty="0" err="1" smtClean="0"/>
              <a:t>OpenAMP</a:t>
            </a:r>
            <a:r>
              <a:rPr lang="en-US" altLang="zh-CN" baseline="0" dirty="0" smtClean="0"/>
              <a:t> is a </a:t>
            </a:r>
            <a:r>
              <a:rPr lang="en-US" altLang="zh-CN" baseline="0" dirty="0" err="1" smtClean="0"/>
              <a:t>libray</a:t>
            </a:r>
            <a:r>
              <a:rPr lang="en-US" altLang="zh-CN" baseline="0" dirty="0" smtClean="0"/>
              <a:t> that has implemented the most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api</a:t>
            </a:r>
            <a:r>
              <a:rPr lang="en-US" altLang="zh-CN" baseline="0" dirty="0" smtClean="0"/>
              <a:t>. The NuttX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freamwork</a:t>
            </a:r>
            <a:r>
              <a:rPr lang="en-US" altLang="zh-CN" baseline="0" dirty="0" smtClean="0"/>
              <a:t> is base on it.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In the </a:t>
            </a:r>
            <a:r>
              <a:rPr lang="en-US" altLang="zh-CN" dirty="0" smtClean="0"/>
              <a:t>NuttX part of the </a:t>
            </a:r>
            <a:r>
              <a:rPr lang="en-US" altLang="zh-CN" dirty="0" err="1" smtClean="0"/>
              <a:t>virtio</a:t>
            </a:r>
            <a:r>
              <a:rPr lang="en-US" altLang="zh-CN" baseline="0" dirty="0" smtClean="0"/>
              <a:t> </a:t>
            </a:r>
            <a:r>
              <a:rPr lang="en-US" altLang="zh-CN" baseline="0" dirty="0" smtClean="0"/>
              <a:t>framework, we add the MMIO transport support and implement a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bus</a:t>
            </a:r>
            <a:r>
              <a:rPr lang="en-US" altLang="zh-CN" baseline="0" dirty="0" smtClean="0"/>
              <a:t>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MMIO transport make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driver can interact with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mmio</a:t>
            </a:r>
            <a:r>
              <a:rPr lang="en-US" altLang="zh-CN" baseline="0" dirty="0" smtClean="0"/>
              <a:t> devices.</a:t>
            </a:r>
          </a:p>
          <a:p>
            <a:r>
              <a:rPr lang="en-US" altLang="zh-CN" baseline="0" dirty="0" smtClean="0"/>
              <a:t>And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bus make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driver probe and remove become easy.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09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>
                <a:effectLst/>
              </a:rPr>
              <a:t>The </a:t>
            </a:r>
            <a:r>
              <a:rPr lang="en-US" altLang="zh-CN" baseline="0" dirty="0" err="1" smtClean="0">
                <a:effectLst/>
              </a:rPr>
              <a:t>virtqueue</a:t>
            </a:r>
            <a:r>
              <a:rPr lang="en-US" altLang="zh-CN" baseline="0" dirty="0" smtClean="0">
                <a:effectLst/>
              </a:rPr>
              <a:t> API is the most commonly used API in the </a:t>
            </a:r>
            <a:r>
              <a:rPr lang="en-US" altLang="zh-CN" baseline="0" dirty="0" err="1" smtClean="0">
                <a:effectLst/>
              </a:rPr>
              <a:t>virtio</a:t>
            </a:r>
            <a:r>
              <a:rPr lang="en-US" altLang="zh-CN" baseline="0" dirty="0" smtClean="0">
                <a:effectLst/>
              </a:rPr>
              <a:t> driver, In the next page, I will introduce you how a </a:t>
            </a:r>
            <a:r>
              <a:rPr lang="en-US" altLang="zh-CN" baseline="0" dirty="0" err="1" smtClean="0">
                <a:effectLst/>
              </a:rPr>
              <a:t>virtio</a:t>
            </a:r>
            <a:r>
              <a:rPr lang="en-US" altLang="zh-CN" baseline="0" dirty="0" smtClean="0">
                <a:effectLst/>
              </a:rPr>
              <a:t> driver work, I will introduce these API to you first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>
              <a:effectLst/>
            </a:endParaRPr>
          </a:p>
          <a:p>
            <a:r>
              <a:rPr lang="en-US" altLang="zh-CN" baseline="0" dirty="0" smtClean="0">
                <a:effectLst/>
              </a:rPr>
              <a:t>The first introduced </a:t>
            </a:r>
            <a:r>
              <a:rPr lang="en-US" altLang="zh-CN" baseline="0" dirty="0" err="1" smtClean="0">
                <a:effectLst/>
              </a:rPr>
              <a:t>api</a:t>
            </a:r>
            <a:r>
              <a:rPr lang="en-US" altLang="zh-CN" baseline="0" dirty="0" smtClean="0">
                <a:effectLst/>
              </a:rPr>
              <a:t> is the </a:t>
            </a:r>
            <a:r>
              <a:rPr lang="en-US" altLang="zh-CN" baseline="0" dirty="0" err="1" smtClean="0">
                <a:effectLst/>
              </a:rPr>
              <a:t>virtqueue_add_buffer</a:t>
            </a:r>
            <a:r>
              <a:rPr lang="en-US" altLang="zh-CN" baseline="0" dirty="0" smtClean="0">
                <a:effectLst/>
              </a:rPr>
              <a:t>(), this </a:t>
            </a:r>
            <a:r>
              <a:rPr lang="en-US" altLang="zh-CN" baseline="0" dirty="0" err="1" smtClean="0">
                <a:effectLst/>
              </a:rPr>
              <a:t>api</a:t>
            </a:r>
            <a:r>
              <a:rPr lang="en-US" altLang="zh-CN" baseline="0" dirty="0" smtClean="0">
                <a:effectLst/>
              </a:rPr>
              <a:t> can add a buffer list to the </a:t>
            </a:r>
            <a:r>
              <a:rPr lang="en-US" altLang="zh-CN" baseline="0" dirty="0" err="1" smtClean="0">
                <a:effectLst/>
              </a:rPr>
              <a:t>virtqueue</a:t>
            </a:r>
            <a:r>
              <a:rPr lang="en-US" altLang="zh-CN" baseline="0" dirty="0" smtClean="0">
                <a:effectLst/>
              </a:rPr>
              <a:t>, and then the device can receive this </a:t>
            </a:r>
            <a:r>
              <a:rPr lang="en-US" altLang="zh-CN" baseline="0" dirty="0" err="1" smtClean="0">
                <a:effectLst/>
              </a:rPr>
              <a:t>buf</a:t>
            </a:r>
            <a:r>
              <a:rPr lang="en-US" altLang="zh-CN" baseline="0" dirty="0" smtClean="0">
                <a:effectLst/>
              </a:rPr>
              <a:t> list.</a:t>
            </a:r>
          </a:p>
          <a:p>
            <a:endParaRPr lang="en-US" altLang="zh-CN" baseline="0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>
                <a:effectLst/>
              </a:rPr>
              <a:t>The second </a:t>
            </a:r>
            <a:r>
              <a:rPr lang="en-US" altLang="zh-CN" baseline="0" dirty="0" err="1" smtClean="0">
                <a:effectLst/>
              </a:rPr>
              <a:t>api</a:t>
            </a:r>
            <a:r>
              <a:rPr lang="en-US" altLang="zh-CN" baseline="0" dirty="0" smtClean="0">
                <a:effectLst/>
              </a:rPr>
              <a:t> is the </a:t>
            </a:r>
            <a:r>
              <a:rPr lang="en-US" altLang="zh-CN" baseline="0" dirty="0" err="1" smtClean="0">
                <a:effectLst/>
              </a:rPr>
              <a:t>virtqueue_kick</a:t>
            </a:r>
            <a:r>
              <a:rPr lang="en-US" altLang="zh-CN" baseline="0" dirty="0" smtClean="0">
                <a:effectLst/>
              </a:rPr>
              <a:t>(), this </a:t>
            </a:r>
            <a:r>
              <a:rPr lang="en-US" altLang="zh-CN" baseline="0" dirty="0" err="1" smtClean="0">
                <a:effectLst/>
              </a:rPr>
              <a:t>api</a:t>
            </a:r>
            <a:r>
              <a:rPr lang="en-US" altLang="zh-CN" baseline="0" dirty="0" smtClean="0">
                <a:effectLst/>
              </a:rPr>
              <a:t> can notify the device when you want the device to handle the buffer in </a:t>
            </a:r>
            <a:r>
              <a:rPr lang="en-US" altLang="zh-CN" baseline="0" dirty="0" err="1" smtClean="0">
                <a:effectLst/>
              </a:rPr>
              <a:t>virtqueue</a:t>
            </a:r>
            <a:r>
              <a:rPr lang="en-US" altLang="zh-CN" baseline="0" dirty="0" smtClean="0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>
                <a:effectLst/>
              </a:rPr>
              <a:t>Normally, you can follow a </a:t>
            </a:r>
            <a:r>
              <a:rPr lang="en-US" altLang="zh-CN" baseline="0" dirty="0" err="1" smtClean="0">
                <a:effectLst/>
              </a:rPr>
              <a:t>virtqueue_kick</a:t>
            </a:r>
            <a:r>
              <a:rPr lang="en-US" altLang="zh-CN" baseline="0" dirty="0" smtClean="0">
                <a:effectLst/>
              </a:rPr>
              <a:t>() once add a buffer to the </a:t>
            </a:r>
            <a:r>
              <a:rPr lang="en-US" altLang="zh-CN" baseline="0" dirty="0" err="1" smtClean="0">
                <a:effectLst/>
              </a:rPr>
              <a:t>virtqueue</a:t>
            </a:r>
            <a:r>
              <a:rPr lang="en-US" altLang="zh-CN" baseline="0" dirty="0" smtClean="0">
                <a:effectLst/>
              </a:rPr>
              <a:t>, so the device can handle the buffer as soon as possible.</a:t>
            </a:r>
          </a:p>
          <a:p>
            <a:endParaRPr lang="en-US" altLang="zh-CN" baseline="0" dirty="0" smtClean="0">
              <a:effectLst/>
            </a:endParaRPr>
          </a:p>
          <a:p>
            <a:r>
              <a:rPr lang="en-US" altLang="zh-CN" baseline="0" dirty="0" smtClean="0">
                <a:effectLst/>
              </a:rPr>
              <a:t>The last </a:t>
            </a:r>
            <a:r>
              <a:rPr lang="en-US" altLang="zh-CN" baseline="0" dirty="0" err="1" smtClean="0">
                <a:effectLst/>
              </a:rPr>
              <a:t>api</a:t>
            </a:r>
            <a:r>
              <a:rPr lang="en-US" altLang="zh-CN" baseline="0" dirty="0" smtClean="0">
                <a:effectLst/>
              </a:rPr>
              <a:t> is </a:t>
            </a:r>
            <a:r>
              <a:rPr lang="en-US" altLang="zh-CN" baseline="0" dirty="0" err="1" smtClean="0">
                <a:effectLst/>
              </a:rPr>
              <a:t>virtqueue_get_buffer</a:t>
            </a:r>
            <a:r>
              <a:rPr lang="en-US" altLang="zh-CN" baseline="0" dirty="0" smtClean="0">
                <a:effectLst/>
              </a:rPr>
              <a:t>(). after device consumed the buffer, the device will return the buffer to the </a:t>
            </a:r>
            <a:r>
              <a:rPr lang="en-US" altLang="zh-CN" baseline="0" dirty="0" err="1" smtClean="0">
                <a:effectLst/>
              </a:rPr>
              <a:t>virtqueue</a:t>
            </a:r>
            <a:r>
              <a:rPr lang="en-US" altLang="zh-CN" baseline="0" dirty="0" smtClean="0">
                <a:effectLst/>
              </a:rPr>
              <a:t>, and driver can use this </a:t>
            </a:r>
            <a:r>
              <a:rPr lang="en-US" altLang="zh-CN" baseline="0" dirty="0" err="1" smtClean="0">
                <a:effectLst/>
              </a:rPr>
              <a:t>api</a:t>
            </a:r>
            <a:r>
              <a:rPr lang="en-US" altLang="zh-CN" baseline="0" dirty="0" smtClean="0">
                <a:effectLst/>
              </a:rPr>
              <a:t> to get the returned buffer.</a:t>
            </a:r>
          </a:p>
          <a:p>
            <a:r>
              <a:rPr lang="en-US" altLang="zh-CN" baseline="0" dirty="0" smtClean="0">
                <a:effectLst/>
              </a:rPr>
              <a:t>It should be note the return value is the cookie passed in </a:t>
            </a:r>
            <a:r>
              <a:rPr lang="en-US" altLang="zh-CN" baseline="0" dirty="0" err="1" smtClean="0">
                <a:effectLst/>
              </a:rPr>
              <a:t>virtqueue_add_buffer</a:t>
            </a:r>
            <a:r>
              <a:rPr lang="en-US" altLang="zh-CN" baseline="0" dirty="0" smtClean="0">
                <a:effectLst/>
              </a:rPr>
              <a:t>(). </a:t>
            </a:r>
          </a:p>
          <a:p>
            <a:r>
              <a:rPr lang="en-US" altLang="zh-CN" baseline="0" dirty="0" smtClean="0">
                <a:effectLst/>
              </a:rPr>
              <a:t>This is a very useful feature because you can use cookie to get the context in the buffer send process.</a:t>
            </a:r>
          </a:p>
          <a:p>
            <a:endParaRPr lang="en-US" altLang="zh-CN" baseline="0" dirty="0" smtClean="0">
              <a:effectLst/>
            </a:endParaRPr>
          </a:p>
          <a:p>
            <a:r>
              <a:rPr lang="en-US" altLang="zh-CN" baseline="0" dirty="0" smtClean="0">
                <a:effectLst/>
              </a:rPr>
              <a:t>The next slide will show you how a </a:t>
            </a:r>
            <a:r>
              <a:rPr lang="en-US" altLang="zh-CN" baseline="0" dirty="0" err="1" smtClean="0">
                <a:effectLst/>
              </a:rPr>
              <a:t>virtio</a:t>
            </a:r>
            <a:r>
              <a:rPr lang="en-US" altLang="zh-CN" baseline="0" dirty="0" smtClean="0">
                <a:effectLst/>
              </a:rPr>
              <a:t> driver work and you can see the benefits of this feature. So let’s moving on</a:t>
            </a:r>
          </a:p>
          <a:p>
            <a:endParaRPr lang="en-US" altLang="zh-CN" baseline="0" dirty="0" smtClean="0">
              <a:effectLst/>
            </a:endParaRPr>
          </a:p>
          <a:p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>
                <a:effectLst/>
              </a:rPr>
              <a:t> </a:t>
            </a:r>
            <a:endParaRPr lang="en-US" altLang="zh-CN" dirty="0" smtClean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62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this page, example</a:t>
            </a:r>
          </a:p>
          <a:p>
            <a:r>
              <a:rPr lang="en-US" altLang="zh-CN" dirty="0" err="1" smtClean="0"/>
              <a:t>Upstreamed</a:t>
            </a:r>
            <a:r>
              <a:rPr lang="en-US" altLang="zh-CN" baseline="0" dirty="0" smtClean="0"/>
              <a:t>, source code</a:t>
            </a:r>
          </a:p>
          <a:p>
            <a:r>
              <a:rPr lang="en-US" altLang="zh-CN" baseline="0" dirty="0" smtClean="0"/>
              <a:t>Read op </a:t>
            </a:r>
            <a:r>
              <a:rPr lang="en-US" altLang="zh-CN" baseline="0" dirty="0" err="1" smtClean="0"/>
              <a:t>initialied</a:t>
            </a:r>
            <a:r>
              <a:rPr lang="en-US" altLang="zh-CN" baseline="0" dirty="0" smtClean="0"/>
              <a:t> by user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In</a:t>
            </a:r>
            <a:r>
              <a:rPr lang="en-US" altLang="zh-CN" baseline="0" dirty="0" smtClean="0"/>
              <a:t> this page, I will take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block driver read operation as an example to show you how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driver interacts with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device.</a:t>
            </a:r>
          </a:p>
          <a:p>
            <a:r>
              <a:rPr lang="en-US" altLang="zh-CN" baseline="0" dirty="0" smtClean="0"/>
              <a:t>The driver source code can be found in </a:t>
            </a:r>
            <a:r>
              <a:rPr lang="en-US" altLang="zh-CN" baseline="0" dirty="0" err="1" smtClean="0"/>
              <a:t>nuttx</a:t>
            </a:r>
            <a:r>
              <a:rPr lang="en-US" altLang="zh-CN" baseline="0" dirty="0" smtClean="0"/>
              <a:t>/drivers/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/</a:t>
            </a:r>
            <a:r>
              <a:rPr lang="en-US" altLang="zh-CN" baseline="0" dirty="0" err="1" smtClean="0"/>
              <a:t>virtio-blk.c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Right figure shows the whole process of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block driver read operation. And we have some simple description in the left.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block read function, the first thing is to follow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spec to build a block request, the block request </a:t>
            </a:r>
            <a:r>
              <a:rPr lang="en-US" altLang="zh-CN" baseline="0" dirty="0" err="1" smtClean="0"/>
              <a:t>sturct</a:t>
            </a:r>
            <a:r>
              <a:rPr lang="en-US" altLang="zh-CN" baseline="0" dirty="0" smtClean="0"/>
              <a:t> has placed in the figure.</a:t>
            </a:r>
          </a:p>
          <a:p>
            <a:r>
              <a:rPr lang="en-US" altLang="zh-CN" baseline="0" dirty="0" smtClean="0"/>
              <a:t>Based on the </a:t>
            </a:r>
            <a:r>
              <a:rPr lang="en-US" altLang="zh-CN" baseline="0" dirty="0" err="1" smtClean="0"/>
              <a:t>virtio</a:t>
            </a:r>
            <a:r>
              <a:rPr lang="en-US" altLang="zh-CN" baseline="0" dirty="0" smtClean="0"/>
              <a:t> spec</a:t>
            </a:r>
          </a:p>
          <a:p>
            <a:r>
              <a:rPr lang="en-US" altLang="zh-CN" baseline="0" dirty="0" smtClean="0"/>
              <a:t>The type in the </a:t>
            </a:r>
            <a:r>
              <a:rPr lang="en-US" altLang="zh-CN" baseline="0" dirty="0" err="1" smtClean="0"/>
              <a:t>virtio_blk_req</a:t>
            </a:r>
            <a:r>
              <a:rPr lang="en-US" altLang="zh-CN" baseline="0" dirty="0" smtClean="0"/>
              <a:t> represent the request type, can be set to READ or WRITE, we set this value be READ, because this is a read operation.</a:t>
            </a:r>
          </a:p>
          <a:p>
            <a:r>
              <a:rPr lang="en-US" altLang="zh-CN" baseline="0" dirty="0" smtClean="0"/>
              <a:t>The sector represent the offset sector you want to READ or WRITE, so we set this value be </a:t>
            </a:r>
            <a:r>
              <a:rPr lang="en-US" altLang="zh-CN" baseline="0" dirty="0" err="1" smtClean="0"/>
              <a:t>startsector</a:t>
            </a:r>
            <a:endParaRPr lang="en-US" altLang="zh-CN" baseline="0" dirty="0" smtClean="0"/>
          </a:p>
          <a:p>
            <a:r>
              <a:rPr lang="en-US" altLang="zh-CN" baseline="0" dirty="0" smtClean="0"/>
              <a:t>The data represent the buffer you want to be fill or write, so we place the user buffer here</a:t>
            </a:r>
          </a:p>
          <a:p>
            <a:r>
              <a:rPr lang="en-US" altLang="zh-CN" baseline="0" dirty="0" smtClean="0"/>
              <a:t>And finally the status represent the device returned value, will be returned to user after this operation finished.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Then we call </a:t>
            </a:r>
            <a:r>
              <a:rPr lang="en-US" altLang="zh-CN" baseline="0" dirty="0" err="1" smtClean="0"/>
              <a:t>virtqueue_add_buffer</a:t>
            </a:r>
            <a:r>
              <a:rPr lang="en-US" altLang="zh-CN" baseline="0" dirty="0" smtClean="0"/>
              <a:t>() add the request to the </a:t>
            </a:r>
            <a:r>
              <a:rPr lang="en-US" altLang="zh-CN" baseline="0" dirty="0" err="1" smtClean="0"/>
              <a:t>virtqueue</a:t>
            </a:r>
            <a:r>
              <a:rPr lang="en-US" altLang="zh-CN" baseline="0" dirty="0" smtClean="0"/>
              <a:t> and call </a:t>
            </a:r>
            <a:r>
              <a:rPr lang="en-US" altLang="zh-CN" baseline="0" dirty="0" err="1" smtClean="0"/>
              <a:t>virtqueue_kick</a:t>
            </a:r>
            <a:r>
              <a:rPr lang="en-US" altLang="zh-CN" baseline="0" dirty="0" smtClean="0"/>
              <a:t>() to notify the device to handle the </a:t>
            </a:r>
            <a:r>
              <a:rPr lang="en-US" altLang="zh-CN" baseline="0" dirty="0" err="1" smtClean="0"/>
              <a:t>io</a:t>
            </a:r>
            <a:r>
              <a:rPr lang="en-US" altLang="zh-CN" baseline="0" dirty="0" smtClean="0"/>
              <a:t> request.</a:t>
            </a:r>
          </a:p>
          <a:p>
            <a:r>
              <a:rPr lang="en-US" altLang="zh-CN" baseline="0" dirty="0" smtClean="0"/>
              <a:t>Here we passed a semaphore as the cookie and driver will wait this semaphore to be post.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When device get the request and fill the data to the user buffer and notify the driver. An interrupt will be triggered in driver side,</a:t>
            </a:r>
          </a:p>
          <a:p>
            <a:r>
              <a:rPr lang="en-US" altLang="zh-CN" baseline="0" dirty="0" smtClean="0"/>
              <a:t>In this </a:t>
            </a:r>
            <a:r>
              <a:rPr lang="en-US" altLang="zh-CN" baseline="0" dirty="0" err="1" smtClean="0"/>
              <a:t>intterrupt</a:t>
            </a:r>
            <a:r>
              <a:rPr lang="en-US" altLang="zh-CN" baseline="0" dirty="0" smtClean="0"/>
              <a:t>, driver call </a:t>
            </a:r>
            <a:r>
              <a:rPr lang="en-US" altLang="zh-CN" baseline="0" dirty="0" err="1" smtClean="0"/>
              <a:t>virtqueue_get_buf</a:t>
            </a:r>
            <a:r>
              <a:rPr lang="en-US" altLang="zh-CN" baseline="0" dirty="0" smtClean="0"/>
              <a:t>() to get the return buffer and the semaphore passed in </a:t>
            </a:r>
            <a:r>
              <a:rPr lang="en-US" altLang="zh-CN" baseline="0" dirty="0" err="1" smtClean="0"/>
              <a:t>virtqueue_add_buffer</a:t>
            </a:r>
            <a:r>
              <a:rPr lang="en-US" altLang="zh-CN" baseline="0" dirty="0" smtClean="0"/>
              <a:t>(),</a:t>
            </a:r>
          </a:p>
          <a:p>
            <a:r>
              <a:rPr lang="en-US" altLang="zh-CN" baseline="0" dirty="0" smtClean="0"/>
              <a:t>then we post this semaphore and the user thread be waked up and return.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now the read operation finished.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263DD-BF93-49FC-8FE8-8ED890C5A7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00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5" name="Group 2"/>
          <p:cNvGrpSpPr/>
          <p:nvPr/>
        </p:nvGrpSpPr>
        <p:grpSpPr>
          <a:xfrm>
            <a:off x="0" y="0"/>
            <a:ext cx="6422400" cy="6857280"/>
            <a:chOff x="0" y="0"/>
            <a:chExt cx="6422400" cy="6857280"/>
          </a:xfrm>
        </p:grpSpPr>
        <p:sp>
          <p:nvSpPr>
            <p:cNvPr id="116" name="CustomShape 3"/>
            <p:cNvSpPr/>
            <p:nvPr/>
          </p:nvSpPr>
          <p:spPr>
            <a:xfrm>
              <a:off x="0" y="0"/>
              <a:ext cx="6018120" cy="6857280"/>
            </a:xfrm>
            <a:custGeom>
              <a:avLst/>
              <a:gdLst/>
              <a:ahLst/>
              <a:cxnLst/>
              <a:rect l="l" t="t" r="r" b="b"/>
              <a:pathLst>
                <a:path w="6018714" h="6858000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CustomShape 4"/>
            <p:cNvSpPr/>
            <p:nvPr/>
          </p:nvSpPr>
          <p:spPr>
            <a:xfrm>
              <a:off x="0" y="38880"/>
              <a:ext cx="6015240" cy="6818400"/>
            </a:xfrm>
            <a:custGeom>
              <a:avLst/>
              <a:gdLst/>
              <a:ahLst/>
              <a:cxnLst/>
              <a:rect l="l" t="t" r="r" b="b"/>
              <a:pathLst>
                <a:path w="6015920" h="6819166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CustomShape 5"/>
            <p:cNvSpPr/>
            <p:nvPr/>
          </p:nvSpPr>
          <p:spPr>
            <a:xfrm>
              <a:off x="0" y="90000"/>
              <a:ext cx="5996520" cy="6767280"/>
            </a:xfrm>
            <a:custGeom>
              <a:avLst/>
              <a:gdLst/>
              <a:ahLst/>
              <a:cxnLst/>
              <a:rect l="l" t="t" r="r" b="b"/>
              <a:pathLst>
                <a:path w="5997097" h="6768121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CustomShape 6"/>
            <p:cNvSpPr/>
            <p:nvPr/>
          </p:nvSpPr>
          <p:spPr>
            <a:xfrm>
              <a:off x="0" y="720"/>
              <a:ext cx="6422400" cy="6856560"/>
            </a:xfrm>
            <a:custGeom>
              <a:avLst/>
              <a:gdLst/>
              <a:ahLst/>
              <a:cxnLst/>
              <a:rect l="l" t="t" r="r" b="b"/>
              <a:pathLst>
                <a:path w="6423049" h="6857275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CustomShape 7"/>
            <p:cNvSpPr/>
            <p:nvPr/>
          </p:nvSpPr>
          <p:spPr>
            <a:xfrm>
              <a:off x="0" y="720"/>
              <a:ext cx="6157800" cy="6856560"/>
            </a:xfrm>
            <a:custGeom>
              <a:avLst/>
              <a:gdLst/>
              <a:ahLst/>
              <a:cxnLst/>
              <a:rect l="l" t="t" r="r" b="b"/>
              <a:pathLst>
                <a:path w="6158587" h="6857275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21" name="Imagem 89"/>
          <p:cNvPicPr/>
          <p:nvPr/>
        </p:nvPicPr>
        <p:blipFill>
          <a:blip r:embed="rId3"/>
          <a:stretch/>
        </p:blipFill>
        <p:spPr>
          <a:xfrm>
            <a:off x="10244047" y="5760370"/>
            <a:ext cx="1894320" cy="1424160"/>
          </a:xfrm>
          <a:prstGeom prst="rect">
            <a:avLst/>
          </a:prstGeom>
          <a:ln w="0">
            <a:noFill/>
          </a:ln>
        </p:spPr>
      </p:pic>
      <p:sp>
        <p:nvSpPr>
          <p:cNvPr id="122" name="CustomShape 8"/>
          <p:cNvSpPr/>
          <p:nvPr/>
        </p:nvSpPr>
        <p:spPr>
          <a:xfrm>
            <a:off x="1480852" y="3786105"/>
            <a:ext cx="9248775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400" b="1" strike="noStrike" spc="-1" dirty="0" smtClean="0">
                <a:solidFill>
                  <a:srgbClr val="3F3F3F"/>
                </a:solidFill>
                <a:latin typeface="Arial"/>
                <a:ea typeface="DejaVu Sans"/>
              </a:rPr>
              <a:t>N</a:t>
            </a:r>
            <a:r>
              <a:rPr lang="en-US" altLang="zh-CN" sz="4400" b="1" strike="noStrike" spc="-1" dirty="0" smtClean="0">
                <a:solidFill>
                  <a:srgbClr val="3F3F3F"/>
                </a:solidFill>
                <a:latin typeface="Arial"/>
                <a:ea typeface="DejaVu Sans"/>
              </a:rPr>
              <a:t>uttX </a:t>
            </a:r>
            <a:r>
              <a:rPr lang="en-US" altLang="zh-CN" sz="4400" b="1" strike="noStrike" spc="-1" dirty="0" err="1" smtClean="0">
                <a:solidFill>
                  <a:srgbClr val="3F3F3F"/>
                </a:solidFill>
                <a:latin typeface="Arial"/>
                <a:ea typeface="DejaVu Sans"/>
              </a:rPr>
              <a:t>VirtIO</a:t>
            </a:r>
            <a:r>
              <a:rPr lang="en-US" altLang="zh-CN" sz="4400" b="1" strike="noStrike" spc="-1" dirty="0" smtClean="0">
                <a:solidFill>
                  <a:srgbClr val="3F3F3F"/>
                </a:solidFill>
                <a:latin typeface="Arial"/>
                <a:ea typeface="DejaVu Sans"/>
              </a:rPr>
              <a:t> </a:t>
            </a:r>
            <a:r>
              <a:rPr lang="en-US" altLang="zh-CN" sz="4400" b="1" strike="noStrike" spc="-1" dirty="0" smtClean="0">
                <a:solidFill>
                  <a:srgbClr val="3F3F3F"/>
                </a:solidFill>
                <a:latin typeface="Arial"/>
                <a:ea typeface="DejaVu Sans"/>
              </a:rPr>
              <a:t>Framework and </a:t>
            </a:r>
            <a:r>
              <a:rPr lang="en-US" altLang="zh-CN" sz="4400" b="1" strike="noStrike" spc="-1" dirty="0" smtClean="0">
                <a:solidFill>
                  <a:srgbClr val="3F3F3F"/>
                </a:solidFill>
                <a:latin typeface="Arial"/>
                <a:ea typeface="DejaVu Sans"/>
              </a:rPr>
              <a:t>Future </a:t>
            </a:r>
            <a:r>
              <a:rPr lang="en-US" altLang="zh-CN" sz="4400" b="1" strike="noStrike" spc="-1" dirty="0" smtClean="0">
                <a:solidFill>
                  <a:srgbClr val="3F3F3F"/>
                </a:solidFill>
                <a:latin typeface="Arial"/>
                <a:ea typeface="DejaVu Sans"/>
              </a:rPr>
              <a:t>Work</a:t>
            </a:r>
            <a:endParaRPr lang="pt-BR" sz="4400" b="0" strike="noStrike" spc="-1" dirty="0">
              <a:latin typeface="Arial"/>
            </a:endParaRPr>
          </a:p>
        </p:txBody>
      </p:sp>
      <p:sp>
        <p:nvSpPr>
          <p:cNvPr id="123" name="CustomShape 9"/>
          <p:cNvSpPr/>
          <p:nvPr/>
        </p:nvSpPr>
        <p:spPr>
          <a:xfrm>
            <a:off x="3749760" y="4852440"/>
            <a:ext cx="4710960" cy="8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1" spc="-1" dirty="0" smtClean="0">
                <a:solidFill>
                  <a:srgbClr val="3F3F3F"/>
                </a:solidFill>
                <a:latin typeface="Arial"/>
              </a:rPr>
              <a:t>Wang Bowen, </a:t>
            </a:r>
            <a:r>
              <a:rPr lang="en-US" sz="2000" b="1" spc="-1" dirty="0" smtClean="0">
                <a:solidFill>
                  <a:srgbClr val="3F3F3F"/>
                </a:solidFill>
                <a:latin typeface="Arial"/>
              </a:rPr>
              <a:t>Vela </a:t>
            </a:r>
            <a:r>
              <a:rPr lang="en-US" sz="2000" b="1" spc="-1" dirty="0" smtClean="0">
                <a:solidFill>
                  <a:srgbClr val="3F3F3F"/>
                </a:solidFill>
                <a:latin typeface="Arial"/>
              </a:rPr>
              <a:t>OS </a:t>
            </a:r>
            <a:r>
              <a:rPr lang="en-US" sz="2000" b="1" spc="-1" dirty="0" smtClean="0">
                <a:solidFill>
                  <a:srgbClr val="3F3F3F"/>
                </a:solidFill>
                <a:latin typeface="Arial"/>
              </a:rPr>
              <a:t>Team, Xiaomi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124" name="图片 123"/>
          <p:cNvPicPr/>
          <p:nvPr/>
        </p:nvPicPr>
        <p:blipFill>
          <a:blip r:embed="rId4"/>
          <a:stretch/>
        </p:blipFill>
        <p:spPr>
          <a:xfrm>
            <a:off x="0" y="-4320"/>
            <a:ext cx="12191760" cy="335232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10"/>
          <p:cNvSpPr/>
          <p:nvPr/>
        </p:nvSpPr>
        <p:spPr>
          <a:xfrm>
            <a:off x="1162440" y="2808000"/>
            <a:ext cx="3517200" cy="40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6468FF"/>
                </a:solidFill>
                <a:latin typeface="Arial"/>
                <a:ea typeface="DejaVu Sans"/>
              </a:rPr>
              <a:t>September 29-30 2023</a:t>
            </a: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60" y="1362246"/>
            <a:ext cx="5927337" cy="5035679"/>
          </a:xfrm>
          <a:prstGeom prst="rect">
            <a:avLst/>
          </a:prstGeom>
        </p:spPr>
      </p:pic>
      <p:pic>
        <p:nvPicPr>
          <p:cNvPr id="127" name="Imagem 7"/>
          <p:cNvPicPr/>
          <p:nvPr/>
        </p:nvPicPr>
        <p:blipFill>
          <a:blip r:embed="rId4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5"/>
          <a:stretch/>
        </p:blipFill>
        <p:spPr>
          <a:xfrm>
            <a:off x="0" y="-756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6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520275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How </a:t>
            </a:r>
            <a:r>
              <a:rPr lang="en-US" altLang="zh-CN" sz="2800" dirty="0" err="1" smtClean="0"/>
              <a:t>VirtIO</a:t>
            </a:r>
            <a:r>
              <a:rPr lang="en-US" altLang="zh-CN" sz="2800" dirty="0" smtClean="0"/>
              <a:t> Driver Work?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30983" y="639792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39688" y="184574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nuttx</a:t>
            </a:r>
            <a:r>
              <a:rPr lang="en-US" altLang="zh-CN" dirty="0"/>
              <a:t>/drivers/</a:t>
            </a:r>
            <a:r>
              <a:rPr lang="en-US" altLang="zh-CN" dirty="0" err="1"/>
              <a:t>virtio</a:t>
            </a:r>
            <a:r>
              <a:rPr lang="en-US" altLang="zh-CN" dirty="0"/>
              <a:t>/</a:t>
            </a:r>
            <a:r>
              <a:rPr lang="en-US" altLang="zh-CN" dirty="0" err="1"/>
              <a:t>virtio-blk.c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59844" y="2030414"/>
            <a:ext cx="52027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Driver:</a:t>
            </a:r>
            <a:endParaRPr lang="en-US" altLang="zh-CN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Follow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spec, build </a:t>
            </a:r>
            <a:r>
              <a:rPr lang="en-US" altLang="zh-CN" dirty="0" smtClean="0"/>
              <a:t>the </a:t>
            </a:r>
            <a:r>
              <a:rPr lang="en-US" altLang="zh-CN" dirty="0"/>
              <a:t>WRITE </a:t>
            </a:r>
            <a:r>
              <a:rPr lang="en-US" altLang="zh-CN" dirty="0" smtClean="0"/>
              <a:t>request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Call </a:t>
            </a:r>
            <a:r>
              <a:rPr lang="en-US" altLang="zh-CN" dirty="0" err="1">
                <a:latin typeface="Consolas" panose="020B0609020204030204" pitchFamily="49" charset="0"/>
              </a:rPr>
              <a:t>v</a:t>
            </a:r>
            <a:r>
              <a:rPr lang="en-US" altLang="zh-CN" dirty="0" err="1" smtClean="0">
                <a:latin typeface="Consolas" panose="020B0609020204030204" pitchFamily="49" charset="0"/>
              </a:rPr>
              <a:t>irtqueue_add_buffer</a:t>
            </a:r>
            <a:r>
              <a:rPr lang="en-US" altLang="zh-CN" dirty="0" smtClean="0">
                <a:latin typeface="Consolas" panose="020B0609020204030204" pitchFamily="49" charset="0"/>
              </a:rPr>
              <a:t>(…, </a:t>
            </a:r>
            <a:r>
              <a:rPr lang="en-US" altLang="zh-CN" dirty="0" err="1" smtClean="0">
                <a:latin typeface="Consolas" panose="020B0609020204030204" pitchFamily="49" charset="0"/>
              </a:rPr>
              <a:t>sem</a:t>
            </a:r>
            <a:r>
              <a:rPr lang="en-US" altLang="zh-CN" dirty="0" smtClean="0">
                <a:latin typeface="Consolas" panose="020B0609020204030204" pitchFamily="49" charset="0"/>
              </a:rPr>
              <a:t>)</a:t>
            </a:r>
            <a:r>
              <a:rPr lang="en-US" altLang="zh-CN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add </a:t>
            </a:r>
            <a:r>
              <a:rPr lang="en-US" altLang="zh-CN" dirty="0" smtClean="0"/>
              <a:t>request </a:t>
            </a:r>
            <a:r>
              <a:rPr lang="en-US" altLang="zh-CN" dirty="0" smtClean="0"/>
              <a:t>to the </a:t>
            </a:r>
            <a:r>
              <a:rPr lang="en-US" altLang="zh-CN" dirty="0" err="1" smtClean="0"/>
              <a:t>virtqueue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Call </a:t>
            </a:r>
            <a:r>
              <a:rPr lang="en-US" altLang="zh-CN" dirty="0" err="1" smtClean="0">
                <a:latin typeface="Consolas" panose="020B0609020204030204" pitchFamily="49" charset="0"/>
              </a:rPr>
              <a:t>virtqueue_kick</a:t>
            </a:r>
            <a:r>
              <a:rPr lang="en-US" altLang="zh-CN" dirty="0" smtClean="0">
                <a:latin typeface="Consolas" panose="020B0609020204030204" pitchFamily="49" charset="0"/>
              </a:rPr>
              <a:t>()</a:t>
            </a:r>
            <a:r>
              <a:rPr lang="en-US" altLang="zh-CN" dirty="0" smtClean="0"/>
              <a:t> notify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Wait </a:t>
            </a:r>
            <a:r>
              <a:rPr lang="en-US" altLang="zh-CN" dirty="0" err="1" smtClean="0"/>
              <a:t>sem</a:t>
            </a:r>
            <a:r>
              <a:rPr lang="en-US" altLang="zh-CN" dirty="0" smtClean="0"/>
              <a:t> until device finished write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r>
              <a:rPr lang="en-US" altLang="zh-CN" dirty="0" smtClean="0"/>
              <a:t>Device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Device get the request and </a:t>
            </a:r>
            <a:r>
              <a:rPr lang="en-US" altLang="zh-CN" dirty="0" smtClean="0"/>
              <a:t>write data to real device, then </a:t>
            </a:r>
            <a:r>
              <a:rPr lang="en-US" altLang="zh-CN" dirty="0" smtClean="0"/>
              <a:t>r</a:t>
            </a:r>
            <a:r>
              <a:rPr lang="en-US" altLang="zh-CN" dirty="0" smtClean="0"/>
              <a:t>eturn the request to </a:t>
            </a:r>
            <a:r>
              <a:rPr lang="en-US" altLang="zh-CN" dirty="0" err="1" smtClean="0"/>
              <a:t>virtqueue</a:t>
            </a:r>
            <a:r>
              <a:rPr lang="en-US" altLang="zh-CN" dirty="0" smtClean="0"/>
              <a:t> and notify driver write has finished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r>
              <a:rPr lang="en-US" altLang="zh-CN" dirty="0" smtClean="0"/>
              <a:t>Back to Driver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In driver’s interrupt, </a:t>
            </a:r>
            <a:r>
              <a:rPr lang="en-US" altLang="zh-CN" dirty="0" smtClean="0"/>
              <a:t>post the wait </a:t>
            </a:r>
            <a:r>
              <a:rPr lang="en-US" altLang="zh-CN" dirty="0" err="1" smtClean="0"/>
              <a:t>sem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Write operation finished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648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0" y="-432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338776" y="3255106"/>
            <a:ext cx="3390847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3200" b="1" dirty="0" smtClean="0"/>
              <a:t>Future Work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36830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0" y="-756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520275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VirtIO</a:t>
            </a:r>
            <a:r>
              <a:rPr lang="en-US" altLang="zh-CN" sz="2800" dirty="0" smtClean="0"/>
              <a:t> </a:t>
            </a:r>
            <a:r>
              <a:rPr lang="en-US" altLang="zh-CN" sz="2800" dirty="0" smtClean="0"/>
              <a:t>PCI Transport Support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1571" y="571788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66852" y="2140145"/>
            <a:ext cx="52670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 complex applications, only support </a:t>
            </a:r>
            <a:r>
              <a:rPr lang="en-US" altLang="zh-CN" dirty="0" err="1" smtClean="0"/>
              <a:t>mmio</a:t>
            </a:r>
            <a:r>
              <a:rPr lang="en-US" altLang="zh-CN" dirty="0" smtClean="0"/>
              <a:t> transport is not enough.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e.g., </a:t>
            </a:r>
            <a:r>
              <a:rPr lang="en-US" altLang="zh-CN" dirty="0" err="1"/>
              <a:t>ivshmem</a:t>
            </a:r>
            <a:r>
              <a:rPr lang="en-US" altLang="zh-CN" dirty="0"/>
              <a:t> (Inter-VM share memory) device </a:t>
            </a:r>
            <a:r>
              <a:rPr lang="en-US" altLang="zh-CN" dirty="0" smtClean="0"/>
              <a:t>can allows </a:t>
            </a:r>
            <a:r>
              <a:rPr lang="en-US" altLang="zh-CN" dirty="0"/>
              <a:t>VMs to communicate with each other via a shared </a:t>
            </a:r>
            <a:r>
              <a:rPr lang="en-US" altLang="zh-CN" dirty="0" smtClean="0"/>
              <a:t>memory and also provide the </a:t>
            </a:r>
            <a:r>
              <a:rPr lang="en-US" altLang="zh-CN" dirty="0"/>
              <a:t>interrupt mechanism.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en-US" altLang="zh-CN" dirty="0" smtClean="0"/>
              <a:t>f we</a:t>
            </a:r>
            <a:r>
              <a:rPr lang="en-US" altLang="zh-CN" dirty="0" smtClean="0"/>
              <a:t> want </a:t>
            </a:r>
            <a:r>
              <a:rPr lang="en-US" altLang="zh-CN" dirty="0" smtClean="0"/>
              <a:t>two NuttX running in the </a:t>
            </a:r>
            <a:r>
              <a:rPr lang="en-US" altLang="zh-CN" dirty="0" err="1" smtClean="0"/>
              <a:t>qemu</a:t>
            </a:r>
            <a:r>
              <a:rPr lang="en-US" altLang="zh-CN" dirty="0" smtClean="0"/>
              <a:t> to use the </a:t>
            </a:r>
            <a:r>
              <a:rPr lang="en-US" altLang="zh-CN" dirty="0" err="1" smtClean="0"/>
              <a:t>rpmsg</a:t>
            </a:r>
            <a:r>
              <a:rPr lang="en-US" altLang="zh-CN" dirty="0" smtClean="0"/>
              <a:t> service (such as </a:t>
            </a:r>
            <a:r>
              <a:rPr lang="en-US" altLang="zh-CN" dirty="0" err="1" smtClean="0"/>
              <a:t>rpmsgfs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rpmsg</a:t>
            </a:r>
            <a:r>
              <a:rPr lang="en-US" altLang="zh-CN" dirty="0" smtClean="0"/>
              <a:t> socket), we need use this device</a:t>
            </a:r>
            <a:r>
              <a:rPr lang="en-US" altLang="zh-CN" dirty="0" smtClean="0"/>
              <a:t>, because the </a:t>
            </a:r>
            <a:r>
              <a:rPr lang="en-US" altLang="zh-CN" dirty="0" err="1" smtClean="0"/>
              <a:t>rpmsg</a:t>
            </a:r>
            <a:r>
              <a:rPr lang="en-US" altLang="zh-CN" dirty="0" smtClean="0"/>
              <a:t> is based on the share memory and the interrupt. but </a:t>
            </a:r>
            <a:r>
              <a:rPr lang="en-US" altLang="zh-CN" dirty="0" smtClean="0"/>
              <a:t>this device </a:t>
            </a:r>
            <a:r>
              <a:rPr lang="en-US" altLang="zh-CN" b="1" dirty="0" smtClean="0"/>
              <a:t>only supports PCI transport for now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940" y="1925640"/>
            <a:ext cx="5740315" cy="36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0" y="-756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520275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Vhost</a:t>
            </a:r>
            <a:r>
              <a:rPr lang="en-US" altLang="zh-CN" sz="2800" dirty="0" smtClean="0"/>
              <a:t> (</a:t>
            </a:r>
            <a:r>
              <a:rPr lang="en-US" altLang="zh-CN" sz="2800" dirty="0" err="1" smtClean="0"/>
              <a:t>Vitual</a:t>
            </a:r>
            <a:r>
              <a:rPr lang="en-US" altLang="zh-CN" sz="2800" dirty="0" smtClean="0"/>
              <a:t> Host) Framework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41560" y="5658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59844" y="2219128"/>
            <a:ext cx="378621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Main CPU applications </a:t>
            </a:r>
            <a:r>
              <a:rPr lang="en-US" altLang="zh-CN" dirty="0" smtClean="0"/>
              <a:t>access the physical device in </a:t>
            </a:r>
            <a:r>
              <a:rPr lang="en-US" altLang="zh-CN" dirty="0" smtClean="0"/>
              <a:t>salve</a:t>
            </a:r>
            <a:r>
              <a:rPr lang="en-US" altLang="zh-CN" dirty="0" smtClean="0"/>
              <a:t> CPU </a:t>
            </a:r>
            <a:r>
              <a:rPr lang="en-US" altLang="zh-CN" dirty="0" err="1" smtClean="0"/>
              <a:t>direclty</a:t>
            </a:r>
            <a:r>
              <a:rPr lang="en-US" altLang="zh-CN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Moreover, </a:t>
            </a:r>
            <a:r>
              <a:rPr lang="en-US" altLang="zh-CN" dirty="0" err="1" smtClean="0"/>
              <a:t>Vhost</a:t>
            </a:r>
            <a:r>
              <a:rPr lang="en-US" altLang="zh-CN" dirty="0" smtClean="0"/>
              <a:t> framework is also necessary for the full support of the virtual socket.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45" y="2075198"/>
            <a:ext cx="7874080" cy="34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0" y="-756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520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Vsock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(Virtual </a:t>
            </a:r>
            <a:r>
              <a:rPr lang="en-US" altLang="zh-CN" sz="2800" dirty="0" smtClean="0"/>
              <a:t>Socket</a:t>
            </a:r>
            <a:r>
              <a:rPr lang="en-US" altLang="zh-CN" sz="2800" dirty="0"/>
              <a:t>)</a:t>
            </a:r>
            <a:endParaRPr lang="en-US" altLang="zh-CN" sz="2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7841030" y="596603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</a:t>
            </a: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6616" y="3254742"/>
            <a:ext cx="509598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Three parts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An Interface to the NuttX socket framework (</a:t>
            </a:r>
            <a:r>
              <a:rPr lang="en-US" altLang="zh-CN" dirty="0" err="1"/>
              <a:t>vsock_sockif.c</a:t>
            </a:r>
            <a:r>
              <a:rPr lang="en-US" altLang="zh-CN" dirty="0"/>
              <a:t>) 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Guest to Host (G2H) Transport based on the </a:t>
            </a:r>
            <a:r>
              <a:rPr lang="en-US" altLang="zh-CN" dirty="0" err="1"/>
              <a:t>virtio</a:t>
            </a:r>
            <a:r>
              <a:rPr lang="en-US" altLang="zh-CN" dirty="0"/>
              <a:t> </a:t>
            </a:r>
            <a:r>
              <a:rPr lang="en-US" altLang="zh-CN" dirty="0" smtClean="0"/>
              <a:t>framework, used to communicate with Host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Host </a:t>
            </a:r>
            <a:r>
              <a:rPr lang="en-US" altLang="zh-CN" dirty="0"/>
              <a:t>to Guest (H2G) Transport based on the </a:t>
            </a:r>
            <a:r>
              <a:rPr lang="en-US" altLang="zh-CN" dirty="0" err="1"/>
              <a:t>vhost</a:t>
            </a:r>
            <a:r>
              <a:rPr lang="en-US" altLang="zh-CN" dirty="0"/>
              <a:t> </a:t>
            </a:r>
            <a:r>
              <a:rPr lang="en-US" altLang="zh-CN" dirty="0" smtClean="0"/>
              <a:t>framework</a:t>
            </a:r>
            <a:r>
              <a:rPr lang="en-US" altLang="zh-CN" dirty="0" smtClean="0"/>
              <a:t>, used to communicate with Guest</a:t>
            </a:r>
            <a:endParaRPr lang="en-US" altLang="zh-CN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497" y="1922075"/>
            <a:ext cx="5112119" cy="39179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6616" y="2138758"/>
            <a:ext cx="5095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Vsock</a:t>
            </a:r>
            <a:r>
              <a:rPr lang="en-US" altLang="zh-CN" dirty="0" smtClean="0"/>
              <a:t> is a fast </a:t>
            </a:r>
            <a:r>
              <a:rPr lang="en-US" altLang="zh-CN" dirty="0"/>
              <a:t>and efficient communication mechanism between guest virtual machines and their host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02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42" y="1486080"/>
            <a:ext cx="6429929" cy="4581415"/>
          </a:xfrm>
          <a:prstGeom prst="rect">
            <a:avLst/>
          </a:prstGeom>
        </p:spPr>
      </p:pic>
      <p:pic>
        <p:nvPicPr>
          <p:cNvPr id="127" name="Imagem 7"/>
          <p:cNvPicPr/>
          <p:nvPr/>
        </p:nvPicPr>
        <p:blipFill>
          <a:blip r:embed="rId4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5"/>
          <a:stretch/>
        </p:blipFill>
        <p:spPr>
          <a:xfrm>
            <a:off x="0" y="-756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6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5907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Vsock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G2H Transport</a:t>
            </a:r>
            <a:endParaRPr lang="en-US" altLang="zh-CN" sz="2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7606082" y="606749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9844" y="2387600"/>
            <a:ext cx="4603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Because 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 has implemented the H2G transport, so NuttX applications running in QEMU can communicate with the Linux application</a:t>
            </a:r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With standard socket </a:t>
            </a:r>
            <a:r>
              <a:rPr lang="en-US" altLang="zh-CN" dirty="0" err="1" smtClean="0"/>
              <a:t>api</a:t>
            </a:r>
            <a:r>
              <a:rPr lang="en-US" altLang="zh-CN" dirty="0" smtClean="0"/>
              <a:t> socket(), bind(), listen(), connect(), </a:t>
            </a:r>
            <a:r>
              <a:rPr lang="en-US" altLang="zh-CN" dirty="0" err="1" smtClean="0"/>
              <a:t>recv</a:t>
            </a:r>
            <a:r>
              <a:rPr lang="en-US" altLang="zh-CN" dirty="0" smtClean="0"/>
              <a:t>(), send() with AF_VSOCK address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Good news, G2H </a:t>
            </a:r>
            <a:r>
              <a:rPr lang="en-US" altLang="zh-CN" dirty="0" err="1" smtClean="0"/>
              <a:t>Trassport</a:t>
            </a:r>
            <a:r>
              <a:rPr lang="en-US" altLang="zh-CN" dirty="0" smtClean="0"/>
              <a:t> only depends on the </a:t>
            </a:r>
            <a:r>
              <a:rPr lang="en-US" altLang="zh-CN" dirty="0" err="1" smtClean="0"/>
              <a:t>virtio</a:t>
            </a:r>
            <a:r>
              <a:rPr lang="en-US" altLang="zh-CN" dirty="0"/>
              <a:t> framework, so </a:t>
            </a:r>
            <a:r>
              <a:rPr lang="en-US" altLang="zh-CN" dirty="0" smtClean="0"/>
              <a:t>this </a:t>
            </a:r>
            <a:r>
              <a:rPr lang="en-US" altLang="zh-CN" dirty="0"/>
              <a:t>work is already in progress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34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0" y="-756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6072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Vsock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G2H/H2G Transport</a:t>
            </a:r>
            <a:endParaRPr lang="en-US" altLang="zh-CN" sz="2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7733972" y="59893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</a:t>
            </a:r>
            <a:r>
              <a:rPr lang="en-US" altLang="zh-CN" dirty="0"/>
              <a:t>9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337" y="1803005"/>
            <a:ext cx="6580561" cy="4129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844" y="2220474"/>
            <a:ext cx="4472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We can make </a:t>
            </a:r>
            <a:r>
              <a:rPr lang="en-US" altLang="zh-CN" dirty="0"/>
              <a:t>t</a:t>
            </a:r>
            <a:r>
              <a:rPr lang="en-US" altLang="zh-CN" dirty="0" smtClean="0"/>
              <a:t>wo NuttX applications running </a:t>
            </a:r>
            <a:r>
              <a:rPr lang="en-US" altLang="zh-CN" dirty="0"/>
              <a:t>on different CPU </a:t>
            </a:r>
            <a:r>
              <a:rPr lang="en-US" altLang="zh-CN" dirty="0" smtClean="0"/>
              <a:t>communicate </a:t>
            </a:r>
            <a:r>
              <a:rPr lang="en-US" altLang="zh-CN" dirty="0"/>
              <a:t>with each other </a:t>
            </a:r>
            <a:r>
              <a:rPr lang="en-US" altLang="zh-CN" dirty="0" smtClean="0"/>
              <a:t>by using the </a:t>
            </a:r>
            <a:r>
              <a:rPr lang="en-US" altLang="zh-CN" dirty="0" err="1" smtClean="0"/>
              <a:t>vsock</a:t>
            </a:r>
            <a:r>
              <a:rPr lang="en-US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348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0" y="-432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192308" y="3240592"/>
            <a:ext cx="180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3200" b="1" dirty="0" smtClean="0"/>
              <a:t>End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3402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7122600" y="4339440"/>
            <a:ext cx="4744440" cy="152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r"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800" b="1" strike="noStrike" spc="-1">
                <a:solidFill>
                  <a:srgbClr val="383CE0"/>
                </a:solidFill>
                <a:latin typeface="Arial"/>
                <a:ea typeface="DejaVu Sans"/>
              </a:rPr>
              <a:t>NuttX Online Workshop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8174880" y="2409480"/>
            <a:ext cx="3835080" cy="7679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4400" b="1" strike="noStrike" spc="-1" dirty="0">
                <a:solidFill>
                  <a:srgbClr val="3F3F3F"/>
                </a:solidFill>
                <a:latin typeface="Arial"/>
                <a:ea typeface="DejaVu Sans"/>
              </a:rPr>
              <a:t>Thank you</a:t>
            </a:r>
            <a:r>
              <a:rPr lang="en-US" sz="4400" b="1" strike="noStrike" spc="-1" dirty="0" smtClean="0">
                <a:solidFill>
                  <a:srgbClr val="3F3F3F"/>
                </a:solidFill>
                <a:latin typeface="Arial"/>
                <a:ea typeface="DejaVu Sans"/>
              </a:rPr>
              <a:t>!</a:t>
            </a:r>
            <a:r>
              <a:rPr lang="en-US" sz="4400" b="0" strike="noStrike" spc="-1" dirty="0" smtClean="0">
                <a:solidFill>
                  <a:srgbClr val="3F3F3F"/>
                </a:solidFill>
                <a:latin typeface="Arial"/>
                <a:ea typeface="DejaVu Sans"/>
              </a:rPr>
              <a:t>​</a:t>
            </a:r>
            <a:endParaRPr lang="pt-BR" sz="4400" b="0" strike="noStrike" spc="-1" dirty="0">
              <a:latin typeface="Arial"/>
            </a:endParaRPr>
          </a:p>
        </p:txBody>
      </p:sp>
      <p:pic>
        <p:nvPicPr>
          <p:cNvPr id="134" name="Imagem 7" descr="Uma imagem contendo desenho&#10;&#10;Descrição gerada automaticamente"/>
          <p:cNvPicPr/>
          <p:nvPr/>
        </p:nvPicPr>
        <p:blipFill>
          <a:blip r:embed="rId3"/>
          <a:stretch/>
        </p:blipFill>
        <p:spPr>
          <a:xfrm>
            <a:off x="10082160" y="-24084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35" name="Imagem 8" descr="Uma imagem contendo desenho, placar&#10;&#10;Descrição gerada automaticamente"/>
          <p:cNvPicPr/>
          <p:nvPr/>
        </p:nvPicPr>
        <p:blipFill>
          <a:blip r:embed="rId4"/>
          <a:stretch/>
        </p:blipFill>
        <p:spPr>
          <a:xfrm>
            <a:off x="7354080" y="5285880"/>
            <a:ext cx="1178280" cy="1173600"/>
          </a:xfrm>
          <a:prstGeom prst="rect">
            <a:avLst/>
          </a:prstGeom>
          <a:ln w="0">
            <a:noFill/>
          </a:ln>
        </p:spPr>
      </p:pic>
      <p:pic>
        <p:nvPicPr>
          <p:cNvPr id="136" name="图片 135"/>
          <p:cNvPicPr/>
          <p:nvPr/>
        </p:nvPicPr>
        <p:blipFill>
          <a:blip r:embed="rId5"/>
          <a:stretch/>
        </p:blipFill>
        <p:spPr>
          <a:xfrm>
            <a:off x="0" y="0"/>
            <a:ext cx="655164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267241" y="3378628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Email: wangbowen6@xiaomi.com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0" y="-432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8341" y="1981795"/>
            <a:ext cx="1017662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Introduction to </a:t>
            </a:r>
            <a:r>
              <a:rPr lang="en-US" altLang="zh-CN" sz="2400" b="1" dirty="0" err="1" smtClean="0"/>
              <a:t>VirtIO</a:t>
            </a:r>
            <a:r>
              <a:rPr lang="en-US" altLang="zh-CN" sz="2400" dirty="0" smtClean="0"/>
              <a:t> 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VirtIO</a:t>
            </a:r>
            <a:r>
              <a:rPr lang="en-US" altLang="zh-CN" sz="2000" dirty="0" smtClean="0"/>
              <a:t> Architecture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V</a:t>
            </a:r>
            <a:r>
              <a:rPr lang="en-US" altLang="zh-CN" sz="2000" dirty="0" err="1" smtClean="0"/>
              <a:t>irtIO</a:t>
            </a:r>
            <a:r>
              <a:rPr lang="en-US" altLang="zh-CN" sz="2000" dirty="0" smtClean="0"/>
              <a:t> Device Basis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H</a:t>
            </a:r>
            <a:r>
              <a:rPr lang="en-US" altLang="zh-CN" sz="2000" dirty="0" smtClean="0"/>
              <a:t>ow the </a:t>
            </a:r>
            <a:r>
              <a:rPr lang="en-US" altLang="zh-CN" sz="2000" dirty="0" err="1" smtClean="0"/>
              <a:t>virtqueue</a:t>
            </a:r>
            <a:r>
              <a:rPr lang="en-US" altLang="zh-CN" sz="2000" dirty="0" smtClean="0"/>
              <a:t> transfer data 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NuttX </a:t>
            </a:r>
            <a:r>
              <a:rPr lang="en-US" altLang="zh-CN" sz="2400" b="1" dirty="0" err="1" smtClean="0"/>
              <a:t>VirtIO</a:t>
            </a:r>
            <a:r>
              <a:rPr lang="en-US" altLang="zh-CN" sz="2400" b="1" dirty="0" smtClean="0"/>
              <a:t> </a:t>
            </a:r>
            <a:r>
              <a:rPr lang="en-US" altLang="zh-CN" sz="2400" b="1" dirty="0" smtClean="0"/>
              <a:t>Framework</a:t>
            </a:r>
            <a:endParaRPr lang="en-US" altLang="zh-CN" sz="2400" dirty="0"/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Framework Architecture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VirtIO</a:t>
            </a:r>
            <a:r>
              <a:rPr lang="en-US" altLang="zh-CN" sz="2000" dirty="0" smtClean="0"/>
              <a:t> API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H</a:t>
            </a:r>
            <a:r>
              <a:rPr lang="en-US" altLang="zh-CN" sz="2000" dirty="0" smtClean="0"/>
              <a:t>ow a </a:t>
            </a:r>
            <a:r>
              <a:rPr lang="en-US" altLang="zh-CN" sz="2000" dirty="0" err="1" smtClean="0"/>
              <a:t>V</a:t>
            </a:r>
            <a:r>
              <a:rPr lang="en-US" altLang="zh-CN" sz="2000" dirty="0" err="1" smtClean="0"/>
              <a:t>irtIO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river works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Future Work about the NuttX Virtualization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VirtIO</a:t>
            </a:r>
            <a:r>
              <a:rPr lang="en-US" altLang="zh-CN" sz="2000" dirty="0" smtClean="0"/>
              <a:t> PCI</a:t>
            </a:r>
            <a:r>
              <a:rPr lang="en-US" altLang="zh-CN" sz="2000" dirty="0" smtClean="0"/>
              <a:t> Transport support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Vhost</a:t>
            </a:r>
            <a:r>
              <a:rPr lang="en-US" altLang="zh-CN" sz="2000" dirty="0" smtClean="0"/>
              <a:t> (Virtual host) framework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Vsock</a:t>
            </a:r>
            <a:r>
              <a:rPr lang="en-US" altLang="zh-CN" sz="2000" dirty="0" smtClean="0"/>
              <a:t> (Virtual socket) support</a:t>
            </a: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22334" y="1331701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Overview</a:t>
            </a:r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2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3"/>
          <a:stretch/>
        </p:blipFill>
        <p:spPr>
          <a:xfrm>
            <a:off x="20520" y="-432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4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85368" y="3284547"/>
            <a:ext cx="5068904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3200" b="1" dirty="0" smtClean="0"/>
              <a:t>Introduction to </a:t>
            </a:r>
            <a:r>
              <a:rPr lang="en-US" altLang="zh-CN" sz="3200" b="1" dirty="0" err="1" smtClean="0"/>
              <a:t>VirtIO</a:t>
            </a:r>
            <a:endParaRPr lang="en-US" altLang="zh-CN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8065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310" y="1425551"/>
            <a:ext cx="5607051" cy="4931750"/>
          </a:xfrm>
          <a:prstGeom prst="rect">
            <a:avLst/>
          </a:prstGeom>
        </p:spPr>
      </p:pic>
      <p:pic>
        <p:nvPicPr>
          <p:cNvPr id="127" name="Imagem 7"/>
          <p:cNvPicPr/>
          <p:nvPr/>
        </p:nvPicPr>
        <p:blipFill>
          <a:blip r:embed="rId4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5"/>
          <a:stretch/>
        </p:blipFill>
        <p:spPr>
          <a:xfrm>
            <a:off x="-6120" y="-216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6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5" y="1207440"/>
            <a:ext cx="3564455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VirtIO</a:t>
            </a:r>
            <a:r>
              <a:rPr lang="en-US" altLang="zh-CN" sz="2800" dirty="0" smtClean="0"/>
              <a:t> </a:t>
            </a:r>
            <a:r>
              <a:rPr lang="en-US" altLang="zh-CN" sz="3200" dirty="0" smtClean="0"/>
              <a:t>Architecture</a:t>
            </a:r>
            <a:endParaRPr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75370" y="2753257"/>
            <a:ext cx="51440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err="1" smtClean="0"/>
              <a:t>VirtIO</a:t>
            </a:r>
            <a:r>
              <a:rPr lang="en-US" altLang="zh-CN" b="1" dirty="0" smtClean="0"/>
              <a:t> </a:t>
            </a:r>
            <a:r>
              <a:rPr lang="en-US" altLang="zh-CN" b="1" dirty="0" smtClean="0"/>
              <a:t>Drivers</a:t>
            </a:r>
            <a:r>
              <a:rPr lang="en-US" altLang="zh-CN" dirty="0" smtClean="0"/>
              <a:t>: Front-end Drivers in Guest </a:t>
            </a:r>
            <a:r>
              <a:rPr lang="en-US" altLang="zh-CN" dirty="0" smtClean="0"/>
              <a:t>OS, accept IO requests from user and transfer them to Back-end Drivers.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err="1" smtClean="0"/>
              <a:t>VirtIO</a:t>
            </a:r>
            <a:r>
              <a:rPr lang="en-US" altLang="zh-CN" b="1" dirty="0" smtClean="0"/>
              <a:t> Devices</a:t>
            </a:r>
            <a:r>
              <a:rPr lang="en-US" altLang="zh-CN" dirty="0" smtClean="0"/>
              <a:t>: Back-end Drivers in </a:t>
            </a:r>
            <a:r>
              <a:rPr lang="en-US" altLang="zh-CN" dirty="0" smtClean="0"/>
              <a:t>Hypervisor, handle the IO requests by offloading them to host’s physical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err="1" smtClean="0"/>
              <a:t>VirtQueues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C</a:t>
            </a:r>
            <a:r>
              <a:rPr lang="en-US" altLang="zh-CN" dirty="0" smtClean="0"/>
              <a:t>ommunication channel</a:t>
            </a:r>
            <a:r>
              <a:rPr lang="en-US" altLang="zh-CN" dirty="0"/>
              <a:t> </a:t>
            </a:r>
            <a:r>
              <a:rPr lang="en-US" altLang="zh-CN" dirty="0" smtClean="0"/>
              <a:t>between Driver and Device. They exist both in Driver and Device side and their implementations must follow the same standard from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spec.</a:t>
            </a:r>
            <a:endParaRPr lang="en-US" altLang="zh-CN" b="1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8055597" y="6357301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Figure 1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475370" y="2027060"/>
            <a:ext cx="514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VirtIO</a:t>
            </a:r>
            <a:r>
              <a:rPr lang="en-US" altLang="zh-CN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virtual input &amp; </a:t>
            </a:r>
            <a:r>
              <a:rPr lang="en-US" altLang="zh-CN" dirty="0" smtClean="0"/>
              <a:t>output</a:t>
            </a:r>
            <a:r>
              <a:rPr lang="en-US" altLang="zh-CN" dirty="0" smtClean="0"/>
              <a:t>) is </a:t>
            </a:r>
            <a:r>
              <a:rPr lang="en-US" altLang="zh-CN" dirty="0"/>
              <a:t>an interface that allows a virtual machine to use its host’s devices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88669" y="6458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0" y="-432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5202755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VirtIO</a:t>
            </a:r>
            <a:r>
              <a:rPr lang="en-US" altLang="zh-CN" sz="2800" dirty="0" smtClean="0"/>
              <a:t> </a:t>
            </a:r>
            <a:r>
              <a:rPr lang="en-US" altLang="zh-CN" sz="2800" dirty="0" smtClean="0"/>
              <a:t>Device Basis</a:t>
            </a: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359844" y="2001840"/>
            <a:ext cx="114448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Five basic parts:</a:t>
            </a:r>
          </a:p>
          <a:p>
            <a:endParaRPr lang="en-US" altLang="zh-CN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Status</a:t>
            </a:r>
            <a:r>
              <a:rPr lang="en-US" altLang="zh-CN" dirty="0" smtClean="0"/>
              <a:t>: Indicate the </a:t>
            </a:r>
            <a:r>
              <a:rPr lang="en-US" altLang="zh-CN" dirty="0" smtClean="0"/>
              <a:t>driver’s status in device initialization.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Example: Driver set status to </a:t>
            </a:r>
            <a:r>
              <a:rPr lang="en-US" altLang="zh-CN" b="1" dirty="0" smtClean="0"/>
              <a:t>DRIVER_OK (2) </a:t>
            </a:r>
            <a:r>
              <a:rPr lang="en-US" altLang="zh-CN" dirty="0" smtClean="0"/>
              <a:t>to notify the Device that it can start drive the device</a:t>
            </a:r>
          </a:p>
          <a:p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Feature </a:t>
            </a:r>
            <a:r>
              <a:rPr lang="en-US" altLang="zh-CN" b="1" dirty="0" smtClean="0"/>
              <a:t>bits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use bit filed to represent the driver and device supported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Example from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spec: </a:t>
            </a:r>
            <a:r>
              <a:rPr lang="en-US" altLang="zh-CN" b="1" dirty="0" smtClean="0"/>
              <a:t>VIRTIO_BLK_F_RO (1 &lt;&lt; 5, Bit 5) </a:t>
            </a:r>
            <a:r>
              <a:rPr lang="en-US" altLang="zh-CN" dirty="0" smtClean="0"/>
              <a:t>indicates the device is read only, driver should read this bit first and should not send write request to the device if bit 5 is set.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Configuration Space</a:t>
            </a:r>
            <a:r>
              <a:rPr lang="en-US" altLang="zh-CN" dirty="0" smtClean="0"/>
              <a:t>: device provide </a:t>
            </a:r>
            <a:r>
              <a:rPr lang="en-US" altLang="zh-CN" dirty="0" smtClean="0"/>
              <a:t>some configuration data to</a:t>
            </a:r>
            <a:r>
              <a:rPr lang="en-US" altLang="zh-CN" dirty="0" smtClean="0"/>
              <a:t> driver. e.g., the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block device places total sector number in the configuration space, so the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block driver need read the configuration space in the driver initialization to get the this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err="1" smtClean="0"/>
              <a:t>Virtqueues</a:t>
            </a:r>
            <a:r>
              <a:rPr lang="en-US" altLang="zh-CN" b="1" dirty="0"/>
              <a:t> &amp; </a:t>
            </a:r>
            <a:r>
              <a:rPr lang="en-US" altLang="zh-CN" b="1" dirty="0" smtClean="0"/>
              <a:t>Notifications</a:t>
            </a:r>
            <a:r>
              <a:rPr lang="en-US" altLang="zh-CN" dirty="0" smtClean="0"/>
              <a:t>: they are used to transfer data between the device and driver. </a:t>
            </a:r>
            <a:r>
              <a:rPr lang="en-US" altLang="zh-CN" dirty="0" smtClean="0"/>
              <a:t>Next page I will describe this process in detail.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949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77" y="1482845"/>
            <a:ext cx="6826730" cy="4677830"/>
          </a:xfrm>
          <a:prstGeom prst="rect">
            <a:avLst/>
          </a:prstGeom>
        </p:spPr>
      </p:pic>
      <p:pic>
        <p:nvPicPr>
          <p:cNvPr id="127" name="Imagem 7"/>
          <p:cNvPicPr/>
          <p:nvPr/>
        </p:nvPicPr>
        <p:blipFill>
          <a:blip r:embed="rId4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5"/>
          <a:stretch/>
        </p:blipFill>
        <p:spPr>
          <a:xfrm>
            <a:off x="0" y="-432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6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520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VirtQueues</a:t>
            </a:r>
            <a:r>
              <a:rPr lang="en-US" altLang="zh-CN" sz="2800" dirty="0" smtClean="0"/>
              <a:t> &amp; Notifications</a:t>
            </a:r>
            <a:endParaRPr lang="en-US" altLang="zh-CN" sz="2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7917817" y="61347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1872" y="3433002"/>
            <a:ext cx="44238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Data Send </a:t>
            </a:r>
            <a:r>
              <a:rPr lang="en-US" altLang="zh-CN" b="1" dirty="0" smtClean="0"/>
              <a:t>process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r>
              <a:rPr lang="en-US" altLang="zh-CN" dirty="0" smtClean="0"/>
              <a:t>0.   Allocate a buffer from the </a:t>
            </a:r>
            <a:r>
              <a:rPr lang="en-US" altLang="zh-CN" dirty="0" err="1" smtClean="0"/>
              <a:t>shmem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Driver fill the send data to buffer and add </a:t>
            </a:r>
            <a:r>
              <a:rPr lang="en-US" altLang="zh-CN" dirty="0" smtClean="0"/>
              <a:t>it </a:t>
            </a:r>
            <a:r>
              <a:rPr lang="en-US" altLang="zh-CN" dirty="0" smtClean="0"/>
              <a:t>to descriptor table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Driver add </a:t>
            </a:r>
            <a:r>
              <a:rPr lang="en-US" altLang="zh-CN" dirty="0" smtClean="0"/>
              <a:t>descriptor </a:t>
            </a:r>
            <a:r>
              <a:rPr lang="en-US" altLang="zh-CN" dirty="0" smtClean="0"/>
              <a:t>index to avail ring and kick device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Device get buffer from avail ring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Device consumed the buffer, return to used ring and kick driver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Driver get back the </a:t>
            </a:r>
            <a:r>
              <a:rPr lang="en-US" altLang="zh-CN" dirty="0" smtClean="0"/>
              <a:t>buffer and free buffer, the send process finished.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1872" y="1955674"/>
            <a:ext cx="4484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Descriptor table</a:t>
            </a:r>
            <a:r>
              <a:rPr lang="en-US" altLang="zh-CN" dirty="0" smtClean="0"/>
              <a:t>: </a:t>
            </a:r>
            <a:r>
              <a:rPr lang="en-US" altLang="zh-CN" dirty="0" smtClean="0"/>
              <a:t>a table to manage the buffer</a:t>
            </a:r>
            <a:r>
              <a:rPr lang="en-US" altLang="zh-CN" dirty="0" smtClean="0"/>
              <a:t>, one descriptor can describe a buffer</a:t>
            </a:r>
            <a:r>
              <a:rPr lang="en-US" altLang="zh-CN" dirty="0" smtClean="0"/>
              <a:t> by using address and length.</a:t>
            </a:r>
            <a:endParaRPr lang="en-US" altLang="zh-CN" dirty="0" smtClean="0"/>
          </a:p>
          <a:p>
            <a:r>
              <a:rPr lang="en-US" altLang="zh-CN" b="1" dirty="0" smtClean="0"/>
              <a:t>Avail and </a:t>
            </a:r>
            <a:r>
              <a:rPr lang="en-US" altLang="zh-CN" b="1" dirty="0"/>
              <a:t>U</a:t>
            </a:r>
            <a:r>
              <a:rPr lang="en-US" altLang="zh-CN" b="1" dirty="0" smtClean="0"/>
              <a:t>sed ring</a:t>
            </a:r>
            <a:r>
              <a:rPr lang="en-US" altLang="zh-CN" dirty="0" smtClean="0"/>
              <a:t>: </a:t>
            </a:r>
            <a:r>
              <a:rPr lang="en-US" altLang="zh-CN" dirty="0" smtClean="0"/>
              <a:t>ring buffer that store </a:t>
            </a:r>
            <a:r>
              <a:rPr lang="en-US" altLang="zh-CN" dirty="0" smtClean="0"/>
              <a:t>the descriptor 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30993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-6600" y="-432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 dirty="0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454856" y="3244887"/>
            <a:ext cx="5799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3200" b="1" dirty="0"/>
              <a:t>NuttX </a:t>
            </a:r>
            <a:r>
              <a:rPr lang="en-US" altLang="zh-CN" sz="3200" b="1" dirty="0" err="1"/>
              <a:t>VirtIO</a:t>
            </a:r>
            <a:r>
              <a:rPr lang="en-US" altLang="zh-CN" sz="32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3254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132" y="1434189"/>
            <a:ext cx="5698547" cy="4775142"/>
          </a:xfrm>
          <a:prstGeom prst="rect">
            <a:avLst/>
          </a:prstGeom>
        </p:spPr>
      </p:pic>
      <p:pic>
        <p:nvPicPr>
          <p:cNvPr id="127" name="Imagem 7"/>
          <p:cNvPicPr/>
          <p:nvPr/>
        </p:nvPicPr>
        <p:blipFill>
          <a:blip r:embed="rId4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5"/>
          <a:stretch/>
        </p:blipFill>
        <p:spPr>
          <a:xfrm>
            <a:off x="-6600" y="-756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6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520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VirtIO</a:t>
            </a:r>
            <a:r>
              <a:rPr lang="en-US" altLang="zh-CN" sz="2800" dirty="0" smtClean="0"/>
              <a:t> Framework Architecture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8327" y="1925640"/>
            <a:ext cx="57368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 smtClean="0"/>
              <a:t>VirtIO</a:t>
            </a:r>
            <a:r>
              <a:rPr lang="en-US" altLang="zh-CN" b="1" dirty="0" smtClean="0"/>
              <a:t> </a:t>
            </a:r>
            <a:r>
              <a:rPr lang="en-US" altLang="zh-CN" b="1" dirty="0" smtClean="0"/>
              <a:t>Drivers</a:t>
            </a:r>
            <a:r>
              <a:rPr lang="en-US" altLang="zh-CN" dirty="0" smtClean="0"/>
              <a:t>: follow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spec, </a:t>
            </a:r>
            <a:r>
              <a:rPr lang="en-US" altLang="zh-CN" dirty="0" smtClean="0"/>
              <a:t>convert the </a:t>
            </a:r>
            <a:r>
              <a:rPr lang="en-US" altLang="zh-CN" dirty="0" err="1" smtClean="0"/>
              <a:t>io</a:t>
            </a:r>
            <a:r>
              <a:rPr lang="en-US" altLang="zh-CN" dirty="0" smtClean="0"/>
              <a:t> requests from driver framework to the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operations</a:t>
            </a:r>
            <a:r>
              <a:rPr lang="en-US" altLang="zh-CN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err="1" smtClean="0"/>
              <a:t>VirtIO</a:t>
            </a:r>
            <a:r>
              <a:rPr lang="en-US" altLang="zh-CN" b="1" dirty="0" smtClean="0"/>
              <a:t> </a:t>
            </a:r>
            <a:r>
              <a:rPr lang="en-US" altLang="zh-CN" b="1" dirty="0" smtClean="0"/>
              <a:t>Framework</a:t>
            </a:r>
            <a:r>
              <a:rPr lang="en-US" altLang="zh-CN" dirty="0" smtClean="0"/>
              <a:t>: </a:t>
            </a:r>
            <a:endParaRPr lang="en-US" altLang="zh-CN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OpenAMP</a:t>
            </a:r>
            <a:r>
              <a:rPr lang="en-US" altLang="zh-CN" dirty="0" smtClean="0"/>
              <a:t>: is a library for AMP (</a:t>
            </a:r>
            <a:r>
              <a:rPr lang="en-US" altLang="zh-CN" dirty="0" smtClean="0"/>
              <a:t>Asymmetric Multi-Processing) system and has provided </a:t>
            </a:r>
            <a:r>
              <a:rPr lang="en-US" altLang="zh-CN" dirty="0"/>
              <a:t>the most </a:t>
            </a:r>
            <a:r>
              <a:rPr lang="en-US" altLang="zh-CN" dirty="0" err="1"/>
              <a:t>virtio</a:t>
            </a:r>
            <a:r>
              <a:rPr lang="en-US" altLang="zh-CN" dirty="0"/>
              <a:t> </a:t>
            </a:r>
            <a:r>
              <a:rPr lang="en-US" altLang="zh-CN" dirty="0" err="1"/>
              <a:t>api</a:t>
            </a:r>
            <a:r>
              <a:rPr lang="en-US" altLang="zh-CN" dirty="0" smtClean="0"/>
              <a:t> </a:t>
            </a:r>
          </a:p>
          <a:p>
            <a:pPr lvl="1"/>
            <a:endParaRPr lang="en-US" altLang="zh-CN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NuttX: two new features based on </a:t>
            </a:r>
            <a:r>
              <a:rPr lang="en-US" altLang="zh-CN" dirty="0" err="1" smtClean="0"/>
              <a:t>OpenAMP</a:t>
            </a:r>
            <a:endParaRPr lang="en-US" altLang="zh-CN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MMIO Transport: make the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drivers can interact with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mmio</a:t>
            </a:r>
            <a:r>
              <a:rPr lang="en-US" altLang="zh-CN" dirty="0" smtClean="0"/>
              <a:t> devices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V</a:t>
            </a:r>
            <a:r>
              <a:rPr lang="en-US" altLang="zh-CN" dirty="0" err="1" smtClean="0"/>
              <a:t>irtIO</a:t>
            </a:r>
            <a:r>
              <a:rPr lang="en-US" altLang="zh-CN" dirty="0" smtClean="0"/>
              <a:t> bus: provides a </a:t>
            </a:r>
            <a:r>
              <a:rPr lang="en-US" altLang="zh-CN" dirty="0"/>
              <a:t>match mechanism </a:t>
            </a:r>
            <a:r>
              <a:rPr lang="en-US" altLang="zh-CN" dirty="0" smtClean="0"/>
              <a:t>for the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driver and device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8457997" y="616297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48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7"/>
          <p:cNvPicPr/>
          <p:nvPr/>
        </p:nvPicPr>
        <p:blipFill>
          <a:blip r:embed="rId3"/>
          <a:stretch/>
        </p:blipFill>
        <p:spPr>
          <a:xfrm>
            <a:off x="10230840" y="5717880"/>
            <a:ext cx="1961640" cy="1482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9" descr="A picture containing dark, night sky&#10;&#10;Description automatically generated"/>
          <p:cNvPicPr/>
          <p:nvPr/>
        </p:nvPicPr>
        <p:blipFill>
          <a:blip r:embed="rId4"/>
          <a:stretch/>
        </p:blipFill>
        <p:spPr>
          <a:xfrm>
            <a:off x="20520" y="-7560"/>
            <a:ext cx="12198600" cy="12042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6144480" y="281880"/>
            <a:ext cx="757440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000" b="1" strike="noStrike" spc="-1">
                <a:solidFill>
                  <a:srgbClr val="F2F2F2"/>
                </a:solidFill>
                <a:latin typeface="Arial"/>
                <a:ea typeface="DejaVu Sans"/>
              </a:rPr>
              <a:t>NuttX Online Workshop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5"/>
          <a:stretch/>
        </p:blipFill>
        <p:spPr>
          <a:xfrm>
            <a:off x="0" y="0"/>
            <a:ext cx="6095160" cy="11998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9844" y="1207440"/>
            <a:ext cx="520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VirtIO</a:t>
            </a:r>
            <a:r>
              <a:rPr lang="en-US" altLang="zh-CN" sz="2800" dirty="0" smtClean="0"/>
              <a:t> </a:t>
            </a:r>
            <a:r>
              <a:rPr lang="en-US" altLang="zh-CN" sz="2800" dirty="0" smtClean="0"/>
              <a:t>API</a:t>
            </a:r>
            <a:endParaRPr lang="en-US" altLang="zh-CN" sz="28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4644" y="2029486"/>
            <a:ext cx="10733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en-US" altLang="zh-CN" dirty="0" smtClean="0">
                <a:latin typeface="Consolas" panose="020B0609020204030204" pitchFamily="49" charset="0"/>
              </a:rPr>
              <a:t>oid </a:t>
            </a:r>
            <a:r>
              <a:rPr lang="en-US" altLang="zh-CN" b="1" dirty="0" err="1" smtClean="0">
                <a:latin typeface="Consolas" panose="020B0609020204030204" pitchFamily="49" charset="0"/>
              </a:rPr>
              <a:t>virtqueue_add_buffer</a:t>
            </a:r>
            <a:r>
              <a:rPr lang="en-US" altLang="zh-CN" dirty="0" smtClean="0">
                <a:latin typeface="Consolas" panose="020B0609020204030204" pitchFamily="49" charset="0"/>
              </a:rPr>
              <a:t>(</a:t>
            </a:r>
            <a:r>
              <a:rPr lang="en-US" altLang="zh-CN" dirty="0" err="1" smtClean="0">
                <a:latin typeface="Consolas" panose="020B0609020204030204" pitchFamily="49" charset="0"/>
              </a:rPr>
              <a:t>struct</a:t>
            </a:r>
            <a:r>
              <a:rPr lang="en-US" altLang="zh-CN" dirty="0" smtClean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virtqueue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vq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virtqueue_buf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 smtClean="0">
                <a:latin typeface="Consolas" panose="020B0609020204030204" pitchFamily="49" charset="0"/>
              </a:rPr>
              <a:t>buf_list</a:t>
            </a:r>
            <a:r>
              <a:rPr lang="en-US" altLang="zh-CN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 smtClean="0">
                <a:latin typeface="Consolas" panose="020B0609020204030204" pitchFamily="49" charset="0"/>
              </a:rPr>
              <a:t>                            </a:t>
            </a:r>
            <a:r>
              <a:rPr lang="en-US" altLang="zh-CN" dirty="0" err="1" smtClean="0">
                <a:latin typeface="Consolas" panose="020B0609020204030204" pitchFamily="49" charset="0"/>
              </a:rPr>
              <a:t>int</a:t>
            </a:r>
            <a:r>
              <a:rPr lang="en-US" altLang="zh-CN" dirty="0" smtClean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readable,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writable, void *</a:t>
            </a:r>
            <a:r>
              <a:rPr lang="en-US" altLang="zh-CN" dirty="0" smtClean="0">
                <a:latin typeface="Consolas" panose="020B0609020204030204" pitchFamily="49" charset="0"/>
              </a:rPr>
              <a:t>cookie)</a:t>
            </a:r>
          </a:p>
          <a:p>
            <a:endParaRPr lang="en-US" altLang="zh-CN" dirty="0" smtClean="0">
              <a:latin typeface="Consolas" panose="020B0609020204030204" pitchFamily="49" charset="0"/>
            </a:endParaRPr>
          </a:p>
          <a:p>
            <a:r>
              <a:rPr lang="en-US" altLang="zh-CN" dirty="0" smtClean="0"/>
              <a:t>    </a:t>
            </a:r>
            <a:r>
              <a:rPr lang="en-US" altLang="zh-CN" b="1" dirty="0" smtClean="0"/>
              <a:t>Data send API</a:t>
            </a:r>
            <a:r>
              <a:rPr lang="en-US" altLang="zh-CN" dirty="0" smtClean="0"/>
              <a:t>. Add a buffer list to the </a:t>
            </a:r>
            <a:r>
              <a:rPr lang="en-US" altLang="zh-CN" dirty="0" err="1" smtClean="0"/>
              <a:t>virtqueue</a:t>
            </a:r>
            <a:r>
              <a:rPr lang="en-US" altLang="zh-CN" dirty="0" smtClean="0"/>
              <a:t>, then the device can receive this buffer list.</a:t>
            </a:r>
            <a:endParaRPr lang="en-US" altLang="zh-CN" dirty="0"/>
          </a:p>
          <a:p>
            <a:r>
              <a:rPr lang="en-US" altLang="zh-CN" dirty="0" smtClean="0"/>
              <a:t>------------------------------------------------------------------------------------------------------------------------------------------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nsolas" panose="020B0609020204030204" pitchFamily="49" charset="0"/>
              </a:rPr>
              <a:t>void </a:t>
            </a:r>
            <a:r>
              <a:rPr lang="en-US" altLang="zh-CN" b="1" dirty="0" err="1">
                <a:latin typeface="Consolas" panose="020B0609020204030204" pitchFamily="49" charset="0"/>
              </a:rPr>
              <a:t>virtqueue_kick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virtqueue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vq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/>
              <a:t>    </a:t>
            </a:r>
            <a:r>
              <a:rPr lang="en-US" altLang="zh-CN" b="1" dirty="0" smtClean="0"/>
              <a:t>Notification API</a:t>
            </a:r>
            <a:r>
              <a:rPr lang="en-US" altLang="zh-CN" dirty="0" smtClean="0"/>
              <a:t>, </a:t>
            </a:r>
            <a:r>
              <a:rPr lang="en-US" altLang="zh-CN" dirty="0"/>
              <a:t>call this function </a:t>
            </a:r>
            <a:r>
              <a:rPr lang="en-US" altLang="zh-CN" dirty="0" smtClean="0"/>
              <a:t>to send a notification/interrupt to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device.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/>
              <a:t>Normally, </a:t>
            </a:r>
            <a:r>
              <a:rPr lang="en-US" altLang="zh-CN" dirty="0" smtClean="0"/>
              <a:t>we always follow </a:t>
            </a:r>
            <a:r>
              <a:rPr lang="en-US" altLang="zh-CN" dirty="0"/>
              <a:t>a </a:t>
            </a:r>
            <a:r>
              <a:rPr lang="en-US" altLang="zh-CN" dirty="0" err="1">
                <a:latin typeface="Consolas" panose="020B0609020204030204" pitchFamily="49" charset="0"/>
              </a:rPr>
              <a:t>virtqueue_kick</a:t>
            </a:r>
            <a:r>
              <a:rPr lang="en-US" altLang="zh-CN" dirty="0" smtClean="0">
                <a:latin typeface="Consolas" panose="020B0609020204030204" pitchFamily="49" charset="0"/>
              </a:rPr>
              <a:t>()</a:t>
            </a:r>
            <a:r>
              <a:rPr lang="en-US" altLang="zh-CN" dirty="0" smtClean="0">
                <a:latin typeface="+mj-lt"/>
              </a:rPr>
              <a:t> </a:t>
            </a:r>
            <a:r>
              <a:rPr lang="en-US" altLang="zh-CN" dirty="0" smtClean="0"/>
              <a:t>after a </a:t>
            </a:r>
            <a:r>
              <a:rPr lang="en-US" altLang="zh-CN" dirty="0" err="1" smtClean="0">
                <a:latin typeface="Consolas" panose="020B0609020204030204" pitchFamily="49" charset="0"/>
              </a:rPr>
              <a:t>virtqueue_add_buffer</a:t>
            </a:r>
            <a:r>
              <a:rPr lang="en-US" altLang="zh-CN" dirty="0" smtClean="0">
                <a:latin typeface="Consolas" panose="020B0609020204030204" pitchFamily="49" charset="0"/>
              </a:rPr>
              <a:t>()</a:t>
            </a:r>
            <a:r>
              <a:rPr lang="en-US" altLang="zh-CN" dirty="0" smtClean="0"/>
              <a:t>, </a:t>
            </a:r>
            <a:r>
              <a:rPr lang="en-US" altLang="zh-CN" dirty="0"/>
              <a:t>so the device </a:t>
            </a:r>
            <a:r>
              <a:rPr lang="en-US" altLang="zh-CN" dirty="0" smtClean="0"/>
              <a:t>can handle </a:t>
            </a:r>
            <a:r>
              <a:rPr lang="en-US" altLang="zh-CN" dirty="0"/>
              <a:t>the </a:t>
            </a:r>
            <a:r>
              <a:rPr lang="en-US" altLang="zh-CN" dirty="0" smtClean="0"/>
              <a:t>driver’s requests ASAP.</a:t>
            </a:r>
            <a:endParaRPr lang="zh-CN" altLang="en-US" dirty="0"/>
          </a:p>
          <a:p>
            <a:r>
              <a:rPr lang="en-US" altLang="zh-CN" dirty="0" smtClean="0"/>
              <a:t>------------------------------------------------------------------------------------------------------------------------------------------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nsolas" panose="020B0609020204030204" pitchFamily="49" charset="0"/>
              </a:rPr>
              <a:t>void *</a:t>
            </a:r>
            <a:r>
              <a:rPr lang="en-US" altLang="zh-CN" b="1" dirty="0" err="1">
                <a:latin typeface="Consolas" panose="020B0609020204030204" pitchFamily="49" charset="0"/>
              </a:rPr>
              <a:t>virtqueue_get_buffer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virtqueue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vq</a:t>
            </a:r>
            <a:r>
              <a:rPr lang="en-US" altLang="zh-CN" dirty="0">
                <a:latin typeface="Consolas" panose="020B0609020204030204" pitchFamily="49" charset="0"/>
              </a:rPr>
              <a:t>, uint32_t *</a:t>
            </a:r>
            <a:r>
              <a:rPr lang="en-US" altLang="zh-CN" dirty="0" err="1">
                <a:latin typeface="Consolas" panose="020B0609020204030204" pitchFamily="49" charset="0"/>
              </a:rPr>
              <a:t>len</a:t>
            </a:r>
            <a:r>
              <a:rPr lang="en-US" altLang="zh-CN" dirty="0">
                <a:latin typeface="Consolas" panose="020B0609020204030204" pitchFamily="49" charset="0"/>
              </a:rPr>
              <a:t>, uint16_t *</a:t>
            </a:r>
            <a:r>
              <a:rPr lang="en-US" altLang="zh-CN" dirty="0" err="1" smtClean="0">
                <a:latin typeface="Consolas" panose="020B0609020204030204" pitchFamily="49" charset="0"/>
              </a:rPr>
              <a:t>idx</a:t>
            </a:r>
            <a:r>
              <a:rPr lang="en-US" altLang="zh-CN" dirty="0" smtClean="0">
                <a:latin typeface="Consolas" panose="020B0609020204030204" pitchFamily="49" charset="0"/>
              </a:rPr>
              <a:t>)</a:t>
            </a:r>
          </a:p>
          <a:p>
            <a:endParaRPr lang="en-US" altLang="zh-CN" dirty="0" smtClean="0">
              <a:latin typeface="Consolas" panose="020B0609020204030204" pitchFamily="49" charset="0"/>
            </a:endParaRPr>
          </a:p>
          <a:p>
            <a:r>
              <a:rPr lang="en-US" altLang="zh-CN" dirty="0" smtClean="0">
                <a:latin typeface="+mj-lt"/>
              </a:rPr>
              <a:t>    </a:t>
            </a:r>
            <a:r>
              <a:rPr lang="en-US" altLang="zh-CN" b="1" dirty="0" smtClean="0">
                <a:latin typeface="+mj-lt"/>
              </a:rPr>
              <a:t>Data </a:t>
            </a:r>
            <a:r>
              <a:rPr lang="en-US" altLang="zh-CN" b="1" dirty="0" err="1" smtClean="0">
                <a:latin typeface="+mj-lt"/>
              </a:rPr>
              <a:t>recv</a:t>
            </a:r>
            <a:r>
              <a:rPr lang="en-US" altLang="zh-CN" b="1" dirty="0" smtClean="0">
                <a:latin typeface="+mj-lt"/>
              </a:rPr>
              <a:t> API</a:t>
            </a:r>
            <a:r>
              <a:rPr lang="en-US" altLang="zh-CN" dirty="0" smtClean="0">
                <a:latin typeface="+mj-lt"/>
              </a:rPr>
              <a:t>. </a:t>
            </a:r>
            <a:r>
              <a:rPr lang="en-US" altLang="zh-CN" dirty="0" smtClean="0"/>
              <a:t>Get the buffer returned by 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 device.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The return value is the cookie passed in </a:t>
            </a:r>
            <a:r>
              <a:rPr lang="en-US" altLang="zh-CN" dirty="0" err="1" smtClean="0">
                <a:latin typeface="Consolas" panose="020B0609020204030204" pitchFamily="49" charset="0"/>
              </a:rPr>
              <a:t>virtqueue_add_buffer</a:t>
            </a:r>
            <a:r>
              <a:rPr lang="en-US" altLang="zh-CN" dirty="0" smtClean="0">
                <a:latin typeface="Consolas" panose="020B0609020204030204" pitchFamily="49" charset="0"/>
              </a:rPr>
              <a:t>().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7214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</TotalTime>
  <Words>2968</Words>
  <Application>Microsoft Office PowerPoint</Application>
  <PresentationFormat>宽屏</PresentationFormat>
  <Paragraphs>278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DejaVu Sans</vt:lpstr>
      <vt:lpstr>等线</vt:lpstr>
      <vt:lpstr>Arial</vt:lpstr>
      <vt:lpstr>Consolas</vt:lpstr>
      <vt:lpstr>Symbol</vt:lpstr>
      <vt:lpstr>Wingdings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mi</cp:lastModifiedBy>
  <cp:revision>845</cp:revision>
  <dcterms:created xsi:type="dcterms:W3CDTF">2020-08-01T01:02:41Z</dcterms:created>
  <dcterms:modified xsi:type="dcterms:W3CDTF">2023-09-27T16:59:51Z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3</vt:i4>
  </property>
  <property fmtid="{D5CDD505-2E9C-101B-9397-08002B2CF9AE}" pid="11" name="CWM7b311710592911ee80002f2c00002f2c">
    <vt:lpwstr>CWM0SDXBmzLDmCYYg1et9oJxOItUbl9E3M+N5JPNZGQBAA4LHPumxvtS9fZ5eGOixig/MXqnHOuEsPQHgMoXvbn7w==</vt:lpwstr>
  </property>
</Properties>
</file>